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67" r:id="rId6"/>
    <p:sldId id="259" r:id="rId7"/>
    <p:sldId id="260" r:id="rId8"/>
    <p:sldId id="268" r:id="rId9"/>
    <p:sldId id="261" r:id="rId10"/>
    <p:sldId id="269" r:id="rId11"/>
    <p:sldId id="262" r:id="rId12"/>
    <p:sldId id="263" r:id="rId13"/>
    <p:sldId id="264" r:id="rId14"/>
    <p:sldId id="265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DVHfO87HAx5mOgoF3qmslS9w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305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43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12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45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4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11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25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11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4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94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96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89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2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2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8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29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30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30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30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30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30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3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73" name="Google Shape;273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74" name="Google Shape;274;p15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5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3" name="Google Shape;283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2" name="Google Shape;292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Google Shape;34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6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6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" name="Google Shape;43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2" name="Google Shape;302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10" name="Google Shape;310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11" name="Google Shape;311;p19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Google Shape;53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2" name="Google Shape;62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8" name="Google Shape;78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1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1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6" name="Google Shape;86;p21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7" name="Google Shape;24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55" name="Google Shape;25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56" name="Google Shape;256;p1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"/>
          <p:cNvSpPr/>
          <p:nvPr/>
        </p:nvSpPr>
        <p:spPr>
          <a:xfrm flipH="1">
            <a:off x="423335" y="404829"/>
            <a:ext cx="4478865" cy="6053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"/>
          <p:cNvSpPr txBox="1">
            <a:spLocks noGrp="1"/>
          </p:cNvSpPr>
          <p:nvPr>
            <p:ph type="ctrTitle"/>
          </p:nvPr>
        </p:nvSpPr>
        <p:spPr>
          <a:xfrm>
            <a:off x="561110" y="1241266"/>
            <a:ext cx="4089633" cy="315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en-US" sz="5000">
                <a:solidFill>
                  <a:schemeClr val="dk2"/>
                </a:solidFill>
              </a:rPr>
              <a:t>Irena Sendlerowa</a:t>
            </a:r>
            <a:endParaRPr/>
          </a:p>
        </p:txBody>
      </p:sp>
      <p:sp>
        <p:nvSpPr>
          <p:cNvPr id="324" name="Google Shape;324;p1"/>
          <p:cNvSpPr txBox="1">
            <a:spLocks noGrp="1"/>
          </p:cNvSpPr>
          <p:nvPr>
            <p:ph type="subTitle" idx="1"/>
          </p:nvPr>
        </p:nvSpPr>
        <p:spPr>
          <a:xfrm>
            <a:off x="561110" y="4591665"/>
            <a:ext cx="4089633" cy="162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accent1"/>
                </a:solidFill>
              </a:rPr>
              <a:t>Klasa 1E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25" name="Google Shape;325;p1"/>
          <p:cNvPicPr preferRelativeResize="0"/>
          <p:nvPr/>
        </p:nvPicPr>
        <p:blipFill rotWithShape="1">
          <a:blip r:embed="rId3">
            <a:alphaModFix/>
          </a:blip>
          <a:srcRect l="12964" r="12963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 extrusionOk="0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6" name="Google Shape;326;p1"/>
          <p:cNvSpPr/>
          <p:nvPr/>
        </p:nvSpPr>
        <p:spPr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 extrusionOk="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2" name="Google Shape;432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440" name="Google Shape;440;p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41" name="Google Shape;441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"/>
          <p:cNvSpPr/>
          <p:nvPr/>
        </p:nvSpPr>
        <p:spPr>
          <a:xfrm rot="-5400000">
            <a:off x="6290102" y="977273"/>
            <a:ext cx="6053670" cy="4903455"/>
          </a:xfrm>
          <a:custGeom>
            <a:avLst/>
            <a:gdLst/>
            <a:ahLst/>
            <a:cxnLst/>
            <a:rect l="l" t="t" r="r" b="b"/>
            <a:pathLst>
              <a:path w="6053670" h="4903455" extrusionOk="0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4" name="Google Shape;444;p7"/>
          <p:cNvSpPr/>
          <p:nvPr/>
        </p:nvSpPr>
        <p:spPr>
          <a:xfrm>
            <a:off x="0" y="11069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7"/>
          <p:cNvSpPr/>
          <p:nvPr/>
        </p:nvSpPr>
        <p:spPr>
          <a:xfrm rot="-5677511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 extrusionOk="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7"/>
          <p:cNvSpPr txBox="1"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>
                <a:solidFill>
                  <a:schemeClr val="lt1"/>
                </a:solidFill>
              </a:rPr>
              <a:t>Okres powojenny</a:t>
            </a:r>
            <a:endParaRPr/>
          </a:p>
        </p:txBody>
      </p:sp>
      <p:pic>
        <p:nvPicPr>
          <p:cNvPr id="447" name="Google Shape;447;p7" descr="A person sitting in a chair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2853" r="21641" b="2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>
            <a:gsLst>
              <a:gs pos="0">
                <a:srgbClr val="9B6BF2">
                  <a:alpha val="10980"/>
                </a:srgbClr>
              </a:gs>
              <a:gs pos="36000">
                <a:srgbClr val="9B6BF2">
                  <a:alpha val="9803"/>
                </a:srgbClr>
              </a:gs>
              <a:gs pos="75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7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>
            <a:gsLst>
              <a:gs pos="0">
                <a:srgbClr val="9B6BF2">
                  <a:alpha val="7843"/>
                </a:srgbClr>
              </a:gs>
              <a:gs pos="36000">
                <a:srgbClr val="9B6BF2">
                  <a:alpha val="7843"/>
                </a:srgbClr>
              </a:gs>
              <a:gs pos="72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7"/>
          <p:cNvSpPr txBox="1">
            <a:spLocks noGrp="1"/>
          </p:cNvSpPr>
          <p:nvPr>
            <p:ph type="body" idx="2"/>
          </p:nvPr>
        </p:nvSpPr>
        <p:spPr>
          <a:xfrm>
            <a:off x="639098" y="2042954"/>
            <a:ext cx="6072776" cy="38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 dirty="0">
                <a:solidFill>
                  <a:schemeClr val="lt1"/>
                </a:solidFill>
              </a:rPr>
              <a:t>W </a:t>
            </a:r>
            <a:r>
              <a:rPr lang="en-US" sz="2000" dirty="0" err="1">
                <a:solidFill>
                  <a:schemeClr val="lt1"/>
                </a:solidFill>
              </a:rPr>
              <a:t>marcu</a:t>
            </a:r>
            <a:r>
              <a:rPr lang="en-US" sz="2000" dirty="0">
                <a:solidFill>
                  <a:schemeClr val="lt1"/>
                </a:solidFill>
              </a:rPr>
              <a:t> 1945 Jerzy Albrecht </a:t>
            </a:r>
            <a:r>
              <a:rPr lang="en-US" sz="2000" dirty="0" err="1">
                <a:solidFill>
                  <a:schemeClr val="lt1"/>
                </a:solidFill>
              </a:rPr>
              <a:t>zaproponował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Irenie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Sendlerowej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pracę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stanowisku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zastępcy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naczelnika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Wydziału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Opieki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Społecznej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Zarządu</a:t>
            </a:r>
            <a:r>
              <a:rPr lang="en-US" sz="2000" dirty="0">
                <a:solidFill>
                  <a:schemeClr val="lt1"/>
                </a:solidFill>
              </a:rPr>
              <a:t> m.st. </a:t>
            </a:r>
            <a:r>
              <a:rPr lang="en-US" sz="2000" dirty="0" err="1">
                <a:solidFill>
                  <a:schemeClr val="lt1"/>
                </a:solidFill>
              </a:rPr>
              <a:t>Warszawy</a:t>
            </a:r>
            <a:r>
              <a:rPr lang="en-US" sz="2000" dirty="0">
                <a:solidFill>
                  <a:schemeClr val="lt1"/>
                </a:solidFill>
              </a:rPr>
              <a:t>. W </a:t>
            </a:r>
            <a:r>
              <a:rPr lang="en-US" sz="2000" dirty="0" err="1">
                <a:solidFill>
                  <a:schemeClr val="lt1"/>
                </a:solidFill>
              </a:rPr>
              <a:t>zniszczonym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mieście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organizowała</a:t>
            </a:r>
            <a:r>
              <a:rPr lang="en-US" sz="2000" dirty="0">
                <a:solidFill>
                  <a:schemeClr val="lt1"/>
                </a:solidFill>
              </a:rPr>
              <a:t> od </a:t>
            </a:r>
            <a:r>
              <a:rPr lang="en-US" sz="2000" dirty="0" err="1">
                <a:solidFill>
                  <a:schemeClr val="lt1"/>
                </a:solidFill>
              </a:rPr>
              <a:t>podstaw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domy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dziecka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domy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starców</a:t>
            </a:r>
            <a:r>
              <a:rPr lang="en-US" sz="2000" dirty="0">
                <a:solidFill>
                  <a:schemeClr val="lt1"/>
                </a:solidFill>
              </a:rPr>
              <a:t>. Po </a:t>
            </a:r>
            <a:r>
              <a:rPr lang="en-US" sz="2000" dirty="0" err="1">
                <a:solidFill>
                  <a:schemeClr val="lt1"/>
                </a:solidFill>
              </a:rPr>
              <a:t>połączeniu</a:t>
            </a:r>
            <a:r>
              <a:rPr lang="en-US" sz="2000" dirty="0">
                <a:solidFill>
                  <a:schemeClr val="lt1"/>
                </a:solidFill>
              </a:rPr>
              <a:t> w 1948 PPR(</a:t>
            </a:r>
            <a:r>
              <a:rPr lang="en-US" sz="2000" dirty="0" err="1">
                <a:solidFill>
                  <a:schemeClr val="lt1"/>
                </a:solidFill>
              </a:rPr>
              <a:t>Polska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Partia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Robotnicza</a:t>
            </a:r>
            <a:r>
              <a:rPr lang="en-US" sz="2000" dirty="0">
                <a:solidFill>
                  <a:schemeClr val="lt1"/>
                </a:solidFill>
              </a:rPr>
              <a:t>)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PPS </a:t>
            </a:r>
            <a:r>
              <a:rPr lang="en-US" sz="2000" dirty="0" err="1">
                <a:solidFill>
                  <a:schemeClr val="lt1"/>
                </a:solidFill>
              </a:rPr>
              <a:t>została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członkinią</a:t>
            </a:r>
            <a:r>
              <a:rPr lang="en-US" sz="2000" dirty="0">
                <a:solidFill>
                  <a:schemeClr val="lt1"/>
                </a:solidFill>
              </a:rPr>
              <a:t> PZPR(</a:t>
            </a:r>
            <a:r>
              <a:rPr lang="en-US" sz="2000" dirty="0" err="1">
                <a:solidFill>
                  <a:schemeClr val="lt1"/>
                </a:solidFill>
              </a:rPr>
              <a:t>Polska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Zjednoczona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Partia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Robotnicza</a:t>
            </a:r>
            <a:r>
              <a:rPr lang="en-US" sz="2000" dirty="0">
                <a:solidFill>
                  <a:schemeClr val="lt1"/>
                </a:solidFill>
              </a:rPr>
              <a:t>). </a:t>
            </a:r>
            <a:r>
              <a:rPr lang="en-US" sz="2000" dirty="0" err="1">
                <a:solidFill>
                  <a:schemeClr val="lt1"/>
                </a:solidFill>
              </a:rPr>
              <a:t>Ze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względu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zły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stan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zdrowia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wydarzenia</a:t>
            </a:r>
            <a:r>
              <a:rPr lang="en-US" sz="2000" dirty="0">
                <a:solidFill>
                  <a:schemeClr val="lt1"/>
                </a:solidFill>
              </a:rPr>
              <a:t> z </a:t>
            </a:r>
            <a:r>
              <a:rPr lang="en-US" sz="2000" dirty="0" err="1">
                <a:solidFill>
                  <a:schemeClr val="lt1"/>
                </a:solidFill>
              </a:rPr>
              <a:t>marca</a:t>
            </a:r>
            <a:r>
              <a:rPr lang="en-US" sz="2000" dirty="0">
                <a:solidFill>
                  <a:schemeClr val="lt1"/>
                </a:solidFill>
              </a:rPr>
              <a:t> 1968 </a:t>
            </a:r>
            <a:r>
              <a:rPr lang="en-US" sz="2000" dirty="0" err="1">
                <a:solidFill>
                  <a:schemeClr val="lt1"/>
                </a:solidFill>
              </a:rPr>
              <a:t>po</a:t>
            </a:r>
            <a:r>
              <a:rPr lang="en-US" sz="2000" dirty="0">
                <a:solidFill>
                  <a:schemeClr val="lt1"/>
                </a:solidFill>
              </a:rPr>
              <a:t> 1968 </a:t>
            </a:r>
            <a:r>
              <a:rPr lang="en-US" sz="2000" dirty="0" err="1">
                <a:solidFill>
                  <a:schemeClr val="lt1"/>
                </a:solidFill>
              </a:rPr>
              <a:t>nie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była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czynnym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członkiem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partii</a:t>
            </a:r>
            <a:r>
              <a:rPr lang="en-US" sz="2000" dirty="0">
                <a:solidFill>
                  <a:schemeClr val="lt1"/>
                </a:solidFill>
              </a:rPr>
              <a:t>. 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8" descr="A red and black bow ti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7611" y="2728006"/>
            <a:ext cx="1962704" cy="180684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7" name="Google Shape;457;p8" descr="A close up of a logo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0176" y="508218"/>
            <a:ext cx="1958496" cy="182279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8" name="Google Shape;458;p8"/>
          <p:cNvSpPr txBox="1">
            <a:spLocks noGrp="1"/>
          </p:cNvSpPr>
          <p:nvPr>
            <p:ph type="title"/>
          </p:nvPr>
        </p:nvSpPr>
        <p:spPr>
          <a:xfrm>
            <a:off x="768736" y="783921"/>
            <a:ext cx="3106308" cy="55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/>
              <a:t>Odznaczenia</a:t>
            </a:r>
            <a:endParaRPr sz="2800"/>
          </a:p>
        </p:txBody>
      </p:sp>
      <p:sp>
        <p:nvSpPr>
          <p:cNvPr id="459" name="Google Shape;459;p8"/>
          <p:cNvSpPr txBox="1">
            <a:spLocks noGrp="1"/>
          </p:cNvSpPr>
          <p:nvPr>
            <p:ph type="body" idx="2"/>
          </p:nvPr>
        </p:nvSpPr>
        <p:spPr>
          <a:xfrm>
            <a:off x="768735" y="1333883"/>
            <a:ext cx="3586472" cy="478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Order Uśmiechu (2007)</a:t>
            </a:r>
            <a:endParaRPr sz="16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 u="sng">
                <a:solidFill>
                  <a:schemeClr val="lt1"/>
                </a:solidFill>
              </a:rPr>
              <a:t>Order Orła Białego</a:t>
            </a:r>
            <a:r>
              <a:rPr lang="en-US" sz="1600">
                <a:solidFill>
                  <a:schemeClr val="lt1"/>
                </a:solidFill>
              </a:rPr>
              <a:t> (2003)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Order Ecce Homo (2002)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Krzyż Komandorski z Gwiazdą Orderu Odrodzenia Polski (2001)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Krzyż Komandorski Orderu Odrodzenia Polski (1996)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Medal Sprawiedliwej Wśród Narodów Świata (1965)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Krzyż Kawalerski Orderu Odrodzenia Polski (1963)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Medal „Za Zasługi w Służbie Zdrowia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aseline="300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280"/>
              <a:buAutoNum type="arabicPeriod"/>
            </a:pPr>
            <a:r>
              <a:rPr lang="en-US" sz="1600">
                <a:solidFill>
                  <a:schemeClr val="lt1"/>
                </a:solidFill>
              </a:rPr>
              <a:t>Złoty Krzyż Zasługi (1947)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/>
          </a:p>
        </p:txBody>
      </p:sp>
      <p:pic>
        <p:nvPicPr>
          <p:cNvPr id="460" name="Google Shape;460;p8" descr="A picture containing clock, drawing, hat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2980" y="506194"/>
            <a:ext cx="1769822" cy="180596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1" name="Google Shape;461;p8" descr="A close up of a plate&#10;&#10;Description generated with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9571" y="2728191"/>
            <a:ext cx="1760737" cy="17980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2" name="Google Shape;462;p8" descr="A close up of a piece of paper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6940" y="4953248"/>
            <a:ext cx="1472694" cy="184867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3" name="Google Shape;463;p8" descr="A close up of a logo&#10;&#10;Description generated with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38129" y="4953416"/>
            <a:ext cx="1464504" cy="185072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4" name="Google Shape;464;p8"/>
          <p:cNvSpPr txBox="1"/>
          <p:nvPr/>
        </p:nvSpPr>
        <p:spPr>
          <a:xfrm>
            <a:off x="5079304" y="2323578"/>
            <a:ext cx="56659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1.                          2.                           3.</a:t>
            </a:r>
            <a:endParaRPr/>
          </a:p>
        </p:txBody>
      </p:sp>
      <p:sp>
        <p:nvSpPr>
          <p:cNvPr id="465" name="Google Shape;465;p8"/>
          <p:cNvSpPr txBox="1"/>
          <p:nvPr/>
        </p:nvSpPr>
        <p:spPr>
          <a:xfrm>
            <a:off x="5173249" y="4588701"/>
            <a:ext cx="5571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5.4.                     6.                             7.</a:t>
            </a:r>
            <a:endParaRPr/>
          </a:p>
        </p:txBody>
      </p:sp>
      <p:sp>
        <p:nvSpPr>
          <p:cNvPr id="466" name="Google Shape;466;p8"/>
          <p:cNvSpPr txBox="1"/>
          <p:nvPr/>
        </p:nvSpPr>
        <p:spPr>
          <a:xfrm>
            <a:off x="5559468" y="6530236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</a:t>
            </a:r>
            <a:endParaRPr/>
          </a:p>
        </p:txBody>
      </p:sp>
      <p:sp>
        <p:nvSpPr>
          <p:cNvPr id="467" name="Google Shape;467;p8"/>
          <p:cNvSpPr txBox="1"/>
          <p:nvPr/>
        </p:nvSpPr>
        <p:spPr>
          <a:xfrm>
            <a:off x="7814153" y="6530236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</a:t>
            </a:r>
            <a:endParaRPr/>
          </a:p>
        </p:txBody>
      </p:sp>
      <p:pic>
        <p:nvPicPr>
          <p:cNvPr id="468" name="Google Shape;468;p8" descr="A close up of a device&#10;&#10;Description generated with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5180540" y="508412"/>
            <a:ext cx="1673138" cy="181614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9" name="Google Shape;469;p8" descr="A picture containing red, table, clock, white&#10;&#10;Description generated with very high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78402" y="2725388"/>
            <a:ext cx="1677563" cy="18045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5" name="Google Shape;475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483" name="Google Shape;483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84" name="Google Shape;484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>
            <a:off x="0" y="-1587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rot="-5400000">
            <a:off x="5171964" y="-140866"/>
            <a:ext cx="6053670" cy="7139732"/>
          </a:xfrm>
          <a:custGeom>
            <a:avLst/>
            <a:gdLst/>
            <a:ahLst/>
            <a:cxnLst/>
            <a:rect l="l" t="t" r="r" b="b"/>
            <a:pathLst>
              <a:path w="6053670" h="7139732" extrusionOk="0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87" name="Google Shape;487;p9"/>
          <p:cNvSpPr/>
          <p:nvPr/>
        </p:nvSpPr>
        <p:spPr>
          <a:xfrm>
            <a:off x="0" y="1587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88" name="Google Shape;488;p9"/>
          <p:cNvSpPr txBox="1"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-US" sz="3300">
                <a:solidFill>
                  <a:schemeClr val="lt1"/>
                </a:solidFill>
              </a:rPr>
              <a:t>Ciekawostki:</a:t>
            </a:r>
            <a:endParaRPr/>
          </a:p>
        </p:txBody>
      </p:sp>
      <p:pic>
        <p:nvPicPr>
          <p:cNvPr id="489" name="Google Shape;489;p9" descr="A person looking at the camera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3356" r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>
            <a:gsLst>
              <a:gs pos="0">
                <a:srgbClr val="9B6BF2">
                  <a:alpha val="10980"/>
                </a:srgbClr>
              </a:gs>
              <a:gs pos="36000">
                <a:srgbClr val="9B6BF2">
                  <a:alpha val="9803"/>
                </a:srgbClr>
              </a:gs>
              <a:gs pos="75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>
            <a:gsLst>
              <a:gs pos="0">
                <a:srgbClr val="9B6BF2">
                  <a:alpha val="7843"/>
                </a:srgbClr>
              </a:gs>
              <a:gs pos="36000">
                <a:srgbClr val="9B6BF2">
                  <a:alpha val="7843"/>
                </a:srgbClr>
              </a:gs>
              <a:gs pos="72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 txBox="1">
            <a:spLocks noGrp="1"/>
          </p:cNvSpPr>
          <p:nvPr>
            <p:ph type="body" idx="2"/>
          </p:nvPr>
        </p:nvSpPr>
        <p:spPr>
          <a:xfrm>
            <a:off x="1154955" y="2120900"/>
            <a:ext cx="3133726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US" sz="1800">
                <a:solidFill>
                  <a:schemeClr val="lt1"/>
                </a:solidFill>
              </a:rPr>
              <a:t>W 1999 powstała w USA sztuka teatralna „Life in a Jar”, zainspirowana życiorysem Ireny Sendlerowej. Sztuka zyskała wielki rozgłos, przez co powstała fundacja „Life in a Jar”.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US" sz="1800">
                <a:solidFill>
                  <a:schemeClr val="lt1"/>
                </a:solidFill>
              </a:rPr>
              <a:t>Irena Sendlerowa do śmierci pozostawała pod opieką pielęgniarki, którą uratowała z getta.</a:t>
            </a:r>
            <a:endParaRPr/>
          </a:p>
        </p:txBody>
      </p:sp>
      <p:sp>
        <p:nvSpPr>
          <p:cNvPr id="494" name="Google Shape;494;p9"/>
          <p:cNvSpPr/>
          <p:nvPr/>
        </p:nvSpPr>
        <p:spPr>
          <a:xfrm rot="-5677511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 extrusionOk="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00" name="Google Shape;500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502" name="Google Shape;502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04" name="Google Shape;50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06" name="Google Shape;506;p10"/>
          <p:cNvSpPr txBox="1"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400">
                <a:solidFill>
                  <a:schemeClr val="lt1"/>
                </a:solidFill>
              </a:rPr>
              <a:t>Dziękujemy za obejrzenie naszej prezentacji </a:t>
            </a:r>
            <a:endParaRPr/>
          </a:p>
        </p:txBody>
      </p:sp>
      <p:sp>
        <p:nvSpPr>
          <p:cNvPr id="507" name="Google Shape;507;p10"/>
          <p:cNvSpPr txBox="1">
            <a:spLocks noGrp="1"/>
          </p:cNvSpPr>
          <p:nvPr>
            <p:ph type="body" idx="1"/>
          </p:nvPr>
        </p:nvSpPr>
        <p:spPr>
          <a:xfrm>
            <a:off x="1683171" y="4293441"/>
            <a:ext cx="8825658" cy="123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Klasa 1E</a:t>
            </a:r>
            <a:r>
              <a:rPr lang="en-US" cap="none"/>
              <a:t> </a:t>
            </a:r>
            <a:endParaRPr/>
          </a:p>
        </p:txBody>
      </p:sp>
      <p:cxnSp>
        <p:nvCxnSpPr>
          <p:cNvPr id="508" name="Google Shape;508;p10"/>
          <p:cNvCxnSpPr/>
          <p:nvPr/>
        </p:nvCxnSpPr>
        <p:spPr>
          <a:xfrm>
            <a:off x="5758249" y="4166888"/>
            <a:ext cx="675502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2" name="Google Shape;332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40" name="Google Shape;340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41" name="Google Shape;341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 rot="-5400000">
            <a:off x="6290102" y="977273"/>
            <a:ext cx="6053670" cy="4903455"/>
          </a:xfrm>
          <a:custGeom>
            <a:avLst/>
            <a:gdLst/>
            <a:ahLst/>
            <a:cxnLst/>
            <a:rect l="l" t="t" r="r" b="b"/>
            <a:pathLst>
              <a:path w="6053670" h="4903455" extrusionOk="0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44" name="Google Shape;344;p2"/>
          <p:cNvSpPr/>
          <p:nvPr/>
        </p:nvSpPr>
        <p:spPr>
          <a:xfrm>
            <a:off x="0" y="11069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45" name="Google Shape;345;p2"/>
          <p:cNvSpPr/>
          <p:nvPr/>
        </p:nvSpPr>
        <p:spPr>
          <a:xfrm rot="-5677511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 extrusionOk="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2"/>
          <p:cNvSpPr txBox="1"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Irena Stanisława Sendlerowa</a:t>
            </a:r>
            <a:endParaRPr/>
          </a:p>
        </p:txBody>
      </p:sp>
      <p:pic>
        <p:nvPicPr>
          <p:cNvPr id="347" name="Google Shape;347;p2" descr="A person wearing a white shirt and black hair&#10;&#10;Description generated with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38" r="5465" b="-3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48" name="Google Shape;348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>
            <a:gsLst>
              <a:gs pos="0">
                <a:srgbClr val="9B6BF2">
                  <a:alpha val="10980"/>
                </a:srgbClr>
              </a:gs>
              <a:gs pos="36000">
                <a:srgbClr val="9B6BF2">
                  <a:alpha val="9803"/>
                </a:srgbClr>
              </a:gs>
              <a:gs pos="75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>
            <a:gsLst>
              <a:gs pos="0">
                <a:srgbClr val="9B6BF2">
                  <a:alpha val="7843"/>
                </a:srgbClr>
              </a:gs>
              <a:gs pos="36000">
                <a:srgbClr val="9B6BF2">
                  <a:alpha val="7843"/>
                </a:srgbClr>
              </a:gs>
              <a:gs pos="72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 txBox="1">
            <a:spLocks noGrp="1"/>
          </p:cNvSpPr>
          <p:nvPr>
            <p:ph type="body" idx="1"/>
          </p:nvPr>
        </p:nvSpPr>
        <p:spPr>
          <a:xfrm>
            <a:off x="680851" y="2042954"/>
            <a:ext cx="6072776" cy="38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9144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pl-PL" sz="2000" dirty="0" smtClean="0">
                <a:solidFill>
                  <a:schemeClr val="lt1"/>
                </a:solidFill>
              </a:rPr>
              <a:t>Z </a:t>
            </a:r>
            <a:r>
              <a:rPr lang="en-US" sz="2000" dirty="0" err="1" smtClean="0">
                <a:solidFill>
                  <a:schemeClr val="lt1"/>
                </a:solidFill>
              </a:rPr>
              <a:t>domu</a:t>
            </a:r>
            <a:r>
              <a:rPr lang="en-US" sz="2000" dirty="0" smtClean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Krzyżanowska</a:t>
            </a:r>
            <a:r>
              <a:rPr lang="en-US" sz="2000" dirty="0">
                <a:solidFill>
                  <a:schemeClr val="lt1"/>
                </a:solidFill>
              </a:rPr>
              <a:t>, ps. „</a:t>
            </a:r>
            <a:r>
              <a:rPr lang="en-US" sz="2000" dirty="0" err="1">
                <a:solidFill>
                  <a:schemeClr val="lt1"/>
                </a:solidFill>
              </a:rPr>
              <a:t>Jolanta</a:t>
            </a:r>
            <a:r>
              <a:rPr lang="en-US" sz="2000" dirty="0">
                <a:solidFill>
                  <a:schemeClr val="lt1"/>
                </a:solidFill>
              </a:rPr>
              <a:t>” (</a:t>
            </a:r>
            <a:r>
              <a:rPr lang="en-US" sz="2000" dirty="0" err="1">
                <a:solidFill>
                  <a:schemeClr val="lt1"/>
                </a:solidFill>
              </a:rPr>
              <a:t>ur</a:t>
            </a:r>
            <a:r>
              <a:rPr lang="en-US" sz="2000" dirty="0">
                <a:solidFill>
                  <a:schemeClr val="lt1"/>
                </a:solidFill>
              </a:rPr>
              <a:t>. 15 </a:t>
            </a:r>
            <a:r>
              <a:rPr lang="en-US" sz="2000" dirty="0" err="1">
                <a:solidFill>
                  <a:schemeClr val="lt1"/>
                </a:solidFill>
              </a:rPr>
              <a:t>lutego</a:t>
            </a:r>
            <a:r>
              <a:rPr lang="en-US" sz="2000" dirty="0">
                <a:solidFill>
                  <a:schemeClr val="lt1"/>
                </a:solidFill>
              </a:rPr>
              <a:t> 1910 w </a:t>
            </a:r>
            <a:r>
              <a:rPr lang="en-US" sz="2000" dirty="0" err="1">
                <a:solidFill>
                  <a:schemeClr val="lt1"/>
                </a:solidFill>
              </a:rPr>
              <a:t>Warszawie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zm</a:t>
            </a:r>
            <a:r>
              <a:rPr lang="en-US" sz="2000" dirty="0">
                <a:solidFill>
                  <a:schemeClr val="lt1"/>
                </a:solidFill>
              </a:rPr>
              <a:t>. 12 </a:t>
            </a:r>
            <a:r>
              <a:rPr lang="en-US" sz="2000" dirty="0" err="1">
                <a:solidFill>
                  <a:schemeClr val="lt1"/>
                </a:solidFill>
              </a:rPr>
              <a:t>maja</a:t>
            </a:r>
            <a:r>
              <a:rPr lang="en-US" sz="2000" dirty="0">
                <a:solidFill>
                  <a:schemeClr val="lt1"/>
                </a:solidFill>
              </a:rPr>
              <a:t> 2008 </a:t>
            </a:r>
            <a:r>
              <a:rPr lang="en-US" sz="2000" dirty="0" err="1">
                <a:solidFill>
                  <a:schemeClr val="lt1"/>
                </a:solidFill>
              </a:rPr>
              <a:t>tamże</a:t>
            </a:r>
            <a:r>
              <a:rPr lang="en-US" sz="2000" dirty="0">
                <a:solidFill>
                  <a:schemeClr val="lt1"/>
                </a:solidFill>
              </a:rPr>
              <a:t>) – </a:t>
            </a:r>
            <a:r>
              <a:rPr lang="en-US" sz="2000" dirty="0" err="1">
                <a:solidFill>
                  <a:schemeClr val="lt1"/>
                </a:solidFill>
              </a:rPr>
              <a:t>polska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działaczka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społeczna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charytatywna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członkini</a:t>
            </a:r>
            <a:r>
              <a:rPr lang="en-US" sz="2000" dirty="0">
                <a:solidFill>
                  <a:schemeClr val="lt1"/>
                </a:solidFill>
              </a:rPr>
              <a:t> PPS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w </a:t>
            </a:r>
            <a:r>
              <a:rPr lang="en-US" sz="2000" dirty="0" err="1">
                <a:solidFill>
                  <a:schemeClr val="lt1"/>
                </a:solidFill>
              </a:rPr>
              <a:t>czasie</a:t>
            </a:r>
            <a:r>
              <a:rPr lang="en-US" sz="2000" dirty="0">
                <a:solidFill>
                  <a:schemeClr val="lt1"/>
                </a:solidFill>
              </a:rPr>
              <a:t> II </a:t>
            </a:r>
            <a:r>
              <a:rPr lang="en-US" sz="2000" dirty="0" err="1">
                <a:solidFill>
                  <a:schemeClr val="lt1"/>
                </a:solidFill>
              </a:rPr>
              <a:t>wojny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światowej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kierowniczka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referatu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dziecięcego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Rady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Pomocy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Żydom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przy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Delegaturze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Rządu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Kraj</a:t>
            </a:r>
            <a:r>
              <a:rPr lang="en-US" sz="2000" dirty="0">
                <a:solidFill>
                  <a:schemeClr val="lt1"/>
                </a:solidFill>
              </a:rPr>
              <a:t> („</a:t>
            </a:r>
            <a:r>
              <a:rPr lang="en-US" sz="2000" dirty="0" err="1">
                <a:solidFill>
                  <a:schemeClr val="lt1"/>
                </a:solidFill>
              </a:rPr>
              <a:t>Żegoty</a:t>
            </a:r>
            <a:r>
              <a:rPr lang="en-US" sz="2000" dirty="0">
                <a:solidFill>
                  <a:schemeClr val="lt1"/>
                </a:solidFill>
              </a:rPr>
              <a:t>”). </a:t>
            </a:r>
            <a:r>
              <a:rPr lang="en-US" sz="2000" dirty="0" err="1">
                <a:solidFill>
                  <a:schemeClr val="lt1"/>
                </a:solidFill>
              </a:rPr>
              <a:t>Sprawiedliwa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wśród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Narodów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Świata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dama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Orderu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Orła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Białego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Orderu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Uśmiechu</a:t>
            </a:r>
            <a:r>
              <a:rPr lang="en-US" sz="2000" dirty="0">
                <a:solidFill>
                  <a:schemeClr val="lt1"/>
                </a:solidFill>
              </a:rPr>
              <a:t>. 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7" name="Google Shape;357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65" name="Google Shape;365;p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66" name="Google Shape;366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"/>
          <p:cNvSpPr/>
          <p:nvPr/>
        </p:nvSpPr>
        <p:spPr>
          <a:xfrm rot="-5677511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 extrusionOk="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"/>
          <p:cNvSpPr/>
          <p:nvPr/>
        </p:nvSpPr>
        <p:spPr>
          <a:xfrm>
            <a:off x="0" y="1587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0" name="Google Shape;370;p3"/>
          <p:cNvSpPr txBox="1">
            <a:spLocks noGrp="1"/>
          </p:cNvSpPr>
          <p:nvPr>
            <p:ph type="title"/>
          </p:nvPr>
        </p:nvSpPr>
        <p:spPr>
          <a:xfrm>
            <a:off x="524276" y="2964"/>
            <a:ext cx="6072776" cy="162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Century Gothic"/>
              <a:buNone/>
            </a:pPr>
            <a:r>
              <a:rPr lang="en-US" sz="3600" b="0" i="0" dirty="0" err="1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Młodość</a:t>
            </a:r>
            <a:endParaRPr dirty="0"/>
          </a:p>
        </p:txBody>
      </p:sp>
      <p:sp>
        <p:nvSpPr>
          <p:cNvPr id="371" name="Google Shape;371;p3"/>
          <p:cNvSpPr/>
          <p:nvPr/>
        </p:nvSpPr>
        <p:spPr>
          <a:xfrm rot="-5400000">
            <a:off x="6290102" y="977273"/>
            <a:ext cx="6053670" cy="4903455"/>
          </a:xfrm>
          <a:custGeom>
            <a:avLst/>
            <a:gdLst/>
            <a:ahLst/>
            <a:cxnLst/>
            <a:rect l="l" t="t" r="r" b="b"/>
            <a:pathLst>
              <a:path w="6053670" h="4903455" extrusionOk="0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id="372" name="Google Shape;372;p3" descr="A vintage photo of a group of people sitting posing for the camera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418226" y="645106"/>
            <a:ext cx="3197622" cy="558536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>
            <a:gsLst>
              <a:gs pos="0">
                <a:srgbClr val="9B6BF2">
                  <a:alpha val="10980"/>
                </a:srgbClr>
              </a:gs>
              <a:gs pos="36000">
                <a:srgbClr val="9B6BF2">
                  <a:alpha val="9803"/>
                </a:srgbClr>
              </a:gs>
              <a:gs pos="75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>
            <a:gsLst>
              <a:gs pos="0">
                <a:srgbClr val="9B6BF2">
                  <a:alpha val="7843"/>
                </a:srgbClr>
              </a:gs>
              <a:gs pos="36000">
                <a:srgbClr val="9B6BF2">
                  <a:alpha val="7843"/>
                </a:srgbClr>
              </a:gs>
              <a:gs pos="72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"/>
          <p:cNvSpPr txBox="1">
            <a:spLocks noGrp="1"/>
          </p:cNvSpPr>
          <p:nvPr>
            <p:ph type="body" idx="2"/>
          </p:nvPr>
        </p:nvSpPr>
        <p:spPr>
          <a:xfrm>
            <a:off x="472085" y="1583667"/>
            <a:ext cx="6124967" cy="41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Font typeface="Noto Sans Symbols"/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lvl="0" indent="-81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►"/>
            </a:pPr>
            <a:r>
              <a:rPr lang="en-US" sz="2000" dirty="0" err="1">
                <a:solidFill>
                  <a:srgbClr val="FFFFFF"/>
                </a:solidFill>
              </a:rPr>
              <a:t>Ojciec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Stanisław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Krzyżanowski</a:t>
            </a:r>
            <a:r>
              <a:rPr lang="en-US" sz="2000" dirty="0">
                <a:solidFill>
                  <a:srgbClr val="FFFFFF"/>
                </a:solidFill>
              </a:rPr>
              <a:t> (1875–1917), </a:t>
            </a:r>
            <a:r>
              <a:rPr lang="en-US" sz="2000" dirty="0" err="1">
                <a:solidFill>
                  <a:srgbClr val="FFFFFF"/>
                </a:solidFill>
              </a:rPr>
              <a:t>syn</a:t>
            </a:r>
            <a:r>
              <a:rPr lang="en-US" sz="2000" dirty="0">
                <a:solidFill>
                  <a:srgbClr val="FFFFFF"/>
                </a:solidFill>
              </a:rPr>
              <a:t> Jana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Marianny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domu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Krajewskiej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był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lekarzem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Matka</a:t>
            </a:r>
            <a:r>
              <a:rPr lang="en-US" sz="2000" dirty="0">
                <a:solidFill>
                  <a:srgbClr val="FFFFFF"/>
                </a:solidFill>
              </a:rPr>
              <a:t>, Janina Karolina </a:t>
            </a:r>
            <a:r>
              <a:rPr lang="en-US" sz="2000" dirty="0" err="1">
                <a:solidFill>
                  <a:srgbClr val="FFFFFF"/>
                </a:solidFill>
              </a:rPr>
              <a:t>Krzyżanowska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domu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Grzybowska</a:t>
            </a:r>
            <a:r>
              <a:rPr lang="en-US" sz="2000" dirty="0">
                <a:solidFill>
                  <a:srgbClr val="FFFFFF"/>
                </a:solidFill>
              </a:rPr>
              <a:t> (1882–1944), </a:t>
            </a:r>
            <a:r>
              <a:rPr lang="en-US" sz="2000" dirty="0" err="1">
                <a:solidFill>
                  <a:srgbClr val="FFFFFF"/>
                </a:solidFill>
              </a:rPr>
              <a:t>była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córką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Franciszka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Ksawerego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Konstancji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domu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Zakrzewskiej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Ojciec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należał</a:t>
            </a:r>
            <a:r>
              <a:rPr lang="en-US" sz="2000" dirty="0">
                <a:solidFill>
                  <a:srgbClr val="FFFFFF"/>
                </a:solidFill>
              </a:rPr>
              <a:t> do </a:t>
            </a:r>
            <a:r>
              <a:rPr lang="en-US" sz="2000" dirty="0" err="1">
                <a:solidFill>
                  <a:srgbClr val="FFFFFF"/>
                </a:solidFill>
              </a:rPr>
              <a:t>Polskiej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Partii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Socjalistycznej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wziął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udział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rewolucji</a:t>
            </a:r>
            <a:r>
              <a:rPr lang="en-US" sz="2000" dirty="0">
                <a:solidFill>
                  <a:srgbClr val="FFFFFF"/>
                </a:solidFill>
              </a:rPr>
              <a:t> 1905 </a:t>
            </a:r>
            <a:r>
              <a:rPr lang="en-US" sz="2000" dirty="0" err="1">
                <a:solidFill>
                  <a:srgbClr val="FFFFFF"/>
                </a:solidFill>
              </a:rPr>
              <a:t>roku</a:t>
            </a:r>
            <a:r>
              <a:rPr lang="en-US" sz="2000" dirty="0">
                <a:solidFill>
                  <a:srgbClr val="FFFFFF"/>
                </a:solidFill>
              </a:rPr>
              <a:t>. Z </a:t>
            </a:r>
            <a:r>
              <a:rPr lang="en-US" sz="2000" dirty="0" err="1">
                <a:solidFill>
                  <a:srgbClr val="FFFFFF"/>
                </a:solidFill>
              </a:rPr>
              <a:t>powodu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zaangażowania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politycznego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miał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kłopoty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ukończeniem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studiów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medycznych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Cesarskim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Uniwersytecie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Warszawskim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ostatecznie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studia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ukończył</a:t>
            </a:r>
            <a:r>
              <a:rPr lang="en-US" sz="2000" dirty="0">
                <a:solidFill>
                  <a:srgbClr val="FFFFFF"/>
                </a:solidFill>
              </a:rPr>
              <a:t> w 1908 w </a:t>
            </a:r>
            <a:r>
              <a:rPr lang="en-US" sz="2000" dirty="0" err="1">
                <a:solidFill>
                  <a:srgbClr val="FFFFFF"/>
                </a:solidFill>
              </a:rPr>
              <a:t>Charkowie</a:t>
            </a:r>
            <a:r>
              <a:rPr lang="en-US" sz="2000" dirty="0">
                <a:solidFill>
                  <a:srgbClr val="FFFFFF"/>
                </a:solidFill>
              </a:rPr>
              <a:t>). W 1909 </a:t>
            </a:r>
            <a:r>
              <a:rPr lang="en-US" sz="2000" dirty="0" err="1">
                <a:solidFill>
                  <a:srgbClr val="FFFFFF"/>
                </a:solidFill>
              </a:rPr>
              <a:t>wraz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nowo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poślubioną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żoną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wrócił</a:t>
            </a:r>
            <a:r>
              <a:rPr lang="en-US" sz="2000" dirty="0">
                <a:solidFill>
                  <a:srgbClr val="FFFFFF"/>
                </a:solidFill>
              </a:rPr>
              <a:t> do </a:t>
            </a:r>
            <a:r>
              <a:rPr lang="en-US" sz="2000" dirty="0" err="1">
                <a:solidFill>
                  <a:srgbClr val="FFFFFF"/>
                </a:solidFill>
              </a:rPr>
              <a:t>Warszawy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podjął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pracę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szpitalu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św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Ducha</a:t>
            </a:r>
            <a:r>
              <a:rPr lang="en-US" sz="2000" dirty="0">
                <a:solidFill>
                  <a:srgbClr val="FFFFFF"/>
                </a:solidFill>
              </a:rPr>
              <a:t>. 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None/>
            </a:pP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377" name="Google Shape;377;p3"/>
          <p:cNvSpPr txBox="1"/>
          <p:nvPr/>
        </p:nvSpPr>
        <p:spPr>
          <a:xfrm>
            <a:off x="7417496" y="6227523"/>
            <a:ext cx="426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186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Rodzice Ireny Sendlerowej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345" y="411480"/>
            <a:ext cx="2793158" cy="655320"/>
          </a:xfrm>
        </p:spPr>
        <p:txBody>
          <a:bodyPr/>
          <a:lstStyle/>
          <a:p>
            <a:r>
              <a:rPr lang="pl-PL" sz="3600" dirty="0" smtClean="0"/>
              <a:t>Młodość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262890" y="1066800"/>
            <a:ext cx="4503420" cy="5303520"/>
          </a:xfrm>
        </p:spPr>
        <p:txBody>
          <a:bodyPr>
            <a:normAutofit fontScale="92500" lnSpcReduction="10000"/>
          </a:bodyPr>
          <a:lstStyle/>
          <a:p>
            <a:r>
              <a:rPr lang="pl-PL" sz="2100" dirty="0" smtClean="0">
                <a:solidFill>
                  <a:srgbClr val="FFFFFF"/>
                </a:solidFill>
              </a:rPr>
              <a:t>        Irena </a:t>
            </a:r>
            <a:r>
              <a:rPr lang="pl-PL" sz="2100" dirty="0" err="1">
                <a:solidFill>
                  <a:srgbClr val="FFFFFF"/>
                </a:solidFill>
              </a:rPr>
              <a:t>Sendlerowa</a:t>
            </a:r>
            <a:r>
              <a:rPr lang="pl-PL" sz="2100" dirty="0">
                <a:solidFill>
                  <a:srgbClr val="FFFFFF"/>
                </a:solidFill>
              </a:rPr>
              <a:t> była jedynaczką. W wieku dwóch lat zachorowała na koklusz, co skłoniło Krzyżanowskich do przeprowadzenia się z Warszawy do mającego status podmiejskiego uzdrowiska Otwocka. Tam jej ojciec rozpoczął prywatną praktykę, lecząc głównie biedotę żydowską oraz chłopów. Później prowadził tam sanatorium przeciwgruźlicze. Był zaangażowany w działalność społeczną. Atmosfera domu rodzinnego miała duży wpływ na działalność Ireny </a:t>
            </a:r>
            <a:r>
              <a:rPr lang="pl-PL" sz="2100" dirty="0" err="1">
                <a:solidFill>
                  <a:srgbClr val="FFFFFF"/>
                </a:solidFill>
              </a:rPr>
              <a:t>Sendlerowej</a:t>
            </a:r>
            <a:r>
              <a:rPr lang="pl-PL" sz="2100" dirty="0">
                <a:solidFill>
                  <a:srgbClr val="FFFFFF"/>
                </a:solidFill>
              </a:rPr>
              <a:t> w czasie II wojny światowej nauczyła się języka jidysz.</a:t>
            </a:r>
            <a:endParaRPr lang="pl-PL" sz="2100" dirty="0"/>
          </a:p>
          <a:p>
            <a:endParaRPr lang="pl-PL" dirty="0"/>
          </a:p>
        </p:txBody>
      </p:sp>
      <p:pic>
        <p:nvPicPr>
          <p:cNvPr id="1026" name="Picture 2" descr="Irena Sendlerowa: Odważna i samotna - Historia - Newsweek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33" y="1329690"/>
            <a:ext cx="5772197" cy="43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3" name="Google Shape;383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91" name="Google Shape;391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92" name="Google Shape;392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"/>
          <p:cNvSpPr/>
          <p:nvPr/>
        </p:nvSpPr>
        <p:spPr>
          <a:xfrm rot="-5677511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 extrusionOk="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"/>
          <p:cNvSpPr/>
          <p:nvPr/>
        </p:nvSpPr>
        <p:spPr>
          <a:xfrm rot="-5400000">
            <a:off x="5950898" y="638067"/>
            <a:ext cx="6053670" cy="5581866"/>
          </a:xfrm>
          <a:custGeom>
            <a:avLst/>
            <a:gdLst/>
            <a:ahLst/>
            <a:cxnLst/>
            <a:rect l="l" t="t" r="r" b="b"/>
            <a:pathLst>
              <a:path w="6053670" h="5581866" extrusionOk="0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6" name="Google Shape;396;p4"/>
          <p:cNvSpPr/>
          <p:nvPr/>
        </p:nvSpPr>
        <p:spPr>
          <a:xfrm>
            <a:off x="0" y="1587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7" name="Google Shape;397;p4"/>
          <p:cNvSpPr txBox="1"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Century Gothic"/>
              <a:buNone/>
            </a:pPr>
            <a:r>
              <a:rPr lang="en-US" sz="3600" b="0" i="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 wojna światowa</a:t>
            </a:r>
            <a:endParaRPr/>
          </a:p>
        </p:txBody>
      </p:sp>
      <p:pic>
        <p:nvPicPr>
          <p:cNvPr id="398" name="Google Shape;398;p4" descr="A black and white photo of a person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4493" y="645106"/>
            <a:ext cx="4049392" cy="558536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2"/>
          </p:nvPr>
        </p:nvSpPr>
        <p:spPr>
          <a:xfrm>
            <a:off x="661176" y="2055658"/>
            <a:ext cx="5132439" cy="381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-9144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US" sz="2000" dirty="0" err="1">
                <a:solidFill>
                  <a:srgbClr val="FFFFFF"/>
                </a:solidFill>
              </a:rPr>
              <a:t>Tragiczny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okres</a:t>
            </a:r>
            <a:r>
              <a:rPr lang="en-US" sz="2000" dirty="0">
                <a:solidFill>
                  <a:srgbClr val="FFFFFF"/>
                </a:solidFill>
              </a:rPr>
              <a:t> II </a:t>
            </a:r>
            <a:r>
              <a:rPr lang="en-US" sz="2000" dirty="0" err="1">
                <a:solidFill>
                  <a:srgbClr val="FFFFFF"/>
                </a:solidFill>
              </a:rPr>
              <a:t>wojny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światowej</a:t>
            </a:r>
            <a:r>
              <a:rPr lang="en-US" sz="2000" dirty="0">
                <a:solidFill>
                  <a:srgbClr val="FFFFFF"/>
                </a:solidFill>
              </a:rPr>
              <a:t> to </a:t>
            </a:r>
            <a:r>
              <a:rPr lang="en-US" sz="2000" dirty="0" err="1">
                <a:solidFill>
                  <a:srgbClr val="FFFFFF"/>
                </a:solidFill>
              </a:rPr>
              <a:t>czas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gdy</a:t>
            </a:r>
            <a:r>
              <a:rPr lang="en-US" sz="2000" dirty="0">
                <a:solidFill>
                  <a:srgbClr val="FFFFFF"/>
                </a:solidFill>
              </a:rPr>
              <a:t> Irena Sendler </a:t>
            </a:r>
            <a:r>
              <a:rPr lang="en-US" sz="2000" dirty="0" err="1">
                <a:solidFill>
                  <a:srgbClr val="FFFFFF"/>
                </a:solidFill>
              </a:rPr>
              <a:t>kolejny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raz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udowadnia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swoja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odwagę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Dzięki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współtworzonej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przez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sieci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podjęto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próbę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uratowania</a:t>
            </a:r>
            <a:r>
              <a:rPr lang="en-US" sz="2000" dirty="0">
                <a:solidFill>
                  <a:srgbClr val="FFFFFF"/>
                </a:solidFill>
              </a:rPr>
              <a:t> ok. 2500 </a:t>
            </a:r>
            <a:r>
              <a:rPr lang="en-US" sz="2000" dirty="0" err="1">
                <a:solidFill>
                  <a:srgbClr val="FFFFFF"/>
                </a:solidFill>
              </a:rPr>
              <a:t>żydowskich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dzieci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Gdy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październiku</a:t>
            </a:r>
            <a:r>
              <a:rPr lang="en-US" sz="2000" dirty="0">
                <a:solidFill>
                  <a:srgbClr val="FFFFFF"/>
                </a:solidFill>
              </a:rPr>
              <a:t> 1943 r. </a:t>
            </a:r>
            <a:r>
              <a:rPr lang="en-US" sz="2000" dirty="0" err="1">
                <a:solidFill>
                  <a:srgbClr val="FFFFFF"/>
                </a:solidFill>
              </a:rPr>
              <a:t>została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aresztowana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przez</a:t>
            </a:r>
            <a:r>
              <a:rPr lang="en-US" sz="2000" dirty="0">
                <a:solidFill>
                  <a:srgbClr val="FFFFFF"/>
                </a:solidFill>
              </a:rPr>
              <a:t> Gestapo, </a:t>
            </a:r>
            <a:r>
              <a:rPr lang="en-US" sz="2000" dirty="0" err="1">
                <a:solidFill>
                  <a:srgbClr val="FFFFFF"/>
                </a:solidFill>
              </a:rPr>
              <a:t>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wydała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nikogo</a:t>
            </a:r>
            <a:r>
              <a:rPr lang="en-US" sz="2000" dirty="0">
                <a:solidFill>
                  <a:srgbClr val="FFFFFF"/>
                </a:solidFill>
              </a:rPr>
              <a:t>. "</a:t>
            </a:r>
            <a:r>
              <a:rPr lang="en-US" sz="2000" dirty="0" err="1">
                <a:solidFill>
                  <a:srgbClr val="FFFFFF"/>
                </a:solidFill>
              </a:rPr>
              <a:t>Żegota</a:t>
            </a:r>
            <a:r>
              <a:rPr lang="en-US" sz="2000" dirty="0">
                <a:solidFill>
                  <a:srgbClr val="FFFFFF"/>
                </a:solidFill>
              </a:rPr>
              <a:t>" </a:t>
            </a:r>
            <a:r>
              <a:rPr lang="en-US" sz="2000" dirty="0" err="1">
                <a:solidFill>
                  <a:srgbClr val="FFFFFF"/>
                </a:solidFill>
              </a:rPr>
              <a:t>uwolniła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Sendlerową</a:t>
            </a:r>
            <a:r>
              <a:rPr lang="en-US" sz="2000" dirty="0">
                <a:solidFill>
                  <a:srgbClr val="FFFFFF"/>
                </a:solidFill>
              </a:rPr>
              <a:t>. Ona </a:t>
            </a:r>
            <a:r>
              <a:rPr lang="en-US" sz="2000" dirty="0" err="1">
                <a:solidFill>
                  <a:srgbClr val="FFFFFF"/>
                </a:solidFill>
              </a:rPr>
              <a:t>się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poddała</a:t>
            </a:r>
            <a:r>
              <a:rPr lang="en-US" sz="2000" dirty="0">
                <a:solidFill>
                  <a:srgbClr val="FFFFFF"/>
                </a:solidFill>
              </a:rPr>
              <a:t> - </a:t>
            </a:r>
            <a:r>
              <a:rPr lang="en-US" sz="2000" dirty="0" err="1">
                <a:solidFill>
                  <a:srgbClr val="FFFFFF"/>
                </a:solidFill>
              </a:rPr>
              <a:t>ukończyła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kurs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pielęgniarski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Polskiego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Czerwonego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Krzyża</a:t>
            </a:r>
            <a:r>
              <a:rPr lang="en-US" sz="2000" dirty="0">
                <a:solidFill>
                  <a:srgbClr val="FFFFFF"/>
                </a:solidFill>
              </a:rPr>
              <a:t>, a w </a:t>
            </a:r>
            <a:r>
              <a:rPr lang="en-US" sz="2000" dirty="0" err="1">
                <a:solidFill>
                  <a:srgbClr val="FFFFFF"/>
                </a:solidFill>
              </a:rPr>
              <a:t>czasie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Powstania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Warszawskiego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była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sanitariuszką</a:t>
            </a:r>
            <a:r>
              <a:rPr lang="en-US" sz="2000" dirty="0">
                <a:solidFill>
                  <a:srgbClr val="FFFFFF"/>
                </a:solidFill>
              </a:rPr>
              <a:t>. 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"/>
          <p:cNvSpPr txBox="1">
            <a:spLocks noGrp="1"/>
          </p:cNvSpPr>
          <p:nvPr>
            <p:ph type="title"/>
          </p:nvPr>
        </p:nvSpPr>
        <p:spPr>
          <a:xfrm>
            <a:off x="518216" y="867427"/>
            <a:ext cx="3805678" cy="50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dirty="0"/>
              <a:t>II </a:t>
            </a:r>
            <a:r>
              <a:rPr lang="en-US" sz="2800" dirty="0" err="1"/>
              <a:t>wojna</a:t>
            </a:r>
            <a:r>
              <a:rPr lang="en-US" sz="2800" dirty="0"/>
              <a:t> </a:t>
            </a:r>
            <a:r>
              <a:rPr lang="en-US" sz="2800" dirty="0" err="1"/>
              <a:t>światowa</a:t>
            </a:r>
            <a:endParaRPr sz="2800" dirty="0"/>
          </a:p>
        </p:txBody>
      </p:sp>
      <p:pic>
        <p:nvPicPr>
          <p:cNvPr id="406" name="Google Shape;406;p5" descr="A black and white photo of an old building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5189" y="1221941"/>
            <a:ext cx="5491879" cy="356234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"/>
          <p:cNvSpPr txBox="1">
            <a:spLocks noGrp="1"/>
          </p:cNvSpPr>
          <p:nvPr>
            <p:ph type="body" idx="2"/>
          </p:nvPr>
        </p:nvSpPr>
        <p:spPr>
          <a:xfrm>
            <a:off x="518216" y="1726522"/>
            <a:ext cx="4244088" cy="456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dirty="0">
                <a:solidFill>
                  <a:schemeClr val="lt1"/>
                </a:solidFill>
              </a:rPr>
              <a:t>W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październiku</a:t>
            </a:r>
            <a:r>
              <a:rPr lang="en-US" sz="2000" dirty="0">
                <a:solidFill>
                  <a:schemeClr val="lt1"/>
                </a:solidFill>
              </a:rPr>
              <a:t> 1939 </a:t>
            </a:r>
            <a:r>
              <a:rPr lang="en-US" sz="2000" dirty="0" err="1">
                <a:solidFill>
                  <a:schemeClr val="lt1"/>
                </a:solidFill>
              </a:rPr>
              <a:t>władze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niemieckie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zakazały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Zarządowi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Miejskiemu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udzielania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jakiejkolwiek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pomocy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ludności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żydowskiej</a:t>
            </a:r>
            <a:r>
              <a:rPr lang="en-US" sz="2000" dirty="0">
                <a:solidFill>
                  <a:schemeClr val="lt1"/>
                </a:solidFill>
              </a:rPr>
              <a:t>. </a:t>
            </a:r>
            <a:r>
              <a:rPr lang="en-US" sz="2000" dirty="0" err="1">
                <a:solidFill>
                  <a:schemeClr val="lt1"/>
                </a:solidFill>
              </a:rPr>
              <a:t>Nakazały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także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zwolnienie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żydowskich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pracowników</a:t>
            </a:r>
            <a:r>
              <a:rPr lang="en-US" sz="2000" dirty="0">
                <a:solidFill>
                  <a:schemeClr val="lt1"/>
                </a:solidFill>
              </a:rPr>
              <a:t>. </a:t>
            </a:r>
            <a:r>
              <a:rPr lang="en-US" sz="2000" dirty="0" err="1">
                <a:solidFill>
                  <a:schemeClr val="lt1"/>
                </a:solidFill>
              </a:rPr>
              <a:t>Pomimo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tych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zarządzeń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grupa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pracowników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miejskiej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pomocy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społecznej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zorganizowana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przez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Irenę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Sendlerową</a:t>
            </a:r>
            <a:r>
              <a:rPr lang="en-US" sz="2000" dirty="0">
                <a:solidFill>
                  <a:schemeClr val="lt1"/>
                </a:solidFill>
              </a:rPr>
              <a:t> w </a:t>
            </a:r>
            <a:r>
              <a:rPr lang="en-US" sz="2000" dirty="0" err="1">
                <a:solidFill>
                  <a:schemeClr val="lt1"/>
                </a:solidFill>
              </a:rPr>
              <a:t>dalszym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ciągu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pomagała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Żydom</a:t>
            </a:r>
            <a:r>
              <a:rPr lang="en-US" sz="2000" dirty="0">
                <a:solidFill>
                  <a:schemeClr val="lt1"/>
                </a:solidFill>
              </a:rPr>
              <a:t>. </a:t>
            </a:r>
            <a:r>
              <a:rPr lang="en-US" sz="2000" dirty="0" err="1">
                <a:solidFill>
                  <a:schemeClr val="lt1"/>
                </a:solidFill>
              </a:rPr>
              <a:t>Głównym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motywem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tych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działań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były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powody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humanitarne</a:t>
            </a:r>
            <a:r>
              <a:rPr lang="en-US" sz="2000" dirty="0" smtClean="0">
                <a:solidFill>
                  <a:schemeClr val="lt1"/>
                </a:solidFill>
              </a:rPr>
              <a:t>.</a:t>
            </a:r>
            <a:endParaRPr lang="pl-PL" sz="2000" dirty="0" smtClean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endParaRPr lang="pl-PL"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dirty="0" smtClean="0">
                <a:solidFill>
                  <a:schemeClr val="lt1"/>
                </a:solidFill>
              </a:rPr>
              <a:t> </a:t>
            </a:r>
            <a:endParaRPr dirty="0"/>
          </a:p>
        </p:txBody>
      </p:sp>
      <p:sp>
        <p:nvSpPr>
          <p:cNvPr id="408" name="Google Shape;408;p5"/>
          <p:cNvSpPr txBox="1"/>
          <p:nvPr/>
        </p:nvSpPr>
        <p:spPr>
          <a:xfrm>
            <a:off x="5580346" y="4849660"/>
            <a:ext cx="55406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186D"/>
                </a:solidFill>
                <a:latin typeface="Arial"/>
                <a:ea typeface="Arial"/>
                <a:cs typeface="Arial"/>
                <a:sym typeface="Arial"/>
              </a:rPr>
              <a:t>Ulica Leszno przy skrzyżowaniu z ul. Żelazną, jedno z wejść do warszawskiego getta.</a:t>
            </a:r>
            <a:endParaRPr sz="1800">
              <a:solidFill>
                <a:srgbClr val="70186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333" y="0"/>
            <a:ext cx="4274296" cy="1600200"/>
          </a:xfrm>
        </p:spPr>
        <p:txBody>
          <a:bodyPr/>
          <a:lstStyle/>
          <a:p>
            <a:r>
              <a:rPr lang="pl-PL" sz="3600" dirty="0" smtClean="0"/>
              <a:t>II wojna światowa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892064" y="2203450"/>
            <a:ext cx="3588496" cy="358013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SzPts val="1280"/>
            </a:pPr>
            <a:r>
              <a:rPr lang="pl-PL" sz="2000" dirty="0" smtClean="0">
                <a:solidFill>
                  <a:schemeClr val="lt1"/>
                </a:solidFill>
              </a:rPr>
              <a:t> Grupa pracowników miejskiej pomocy społecznej  </a:t>
            </a:r>
            <a:r>
              <a:rPr lang="pl-PL" sz="2000" dirty="0">
                <a:solidFill>
                  <a:schemeClr val="lt1"/>
                </a:solidFill>
              </a:rPr>
              <a:t>liczyła początkowo pięć, a później dziesięć osób, w większości kobiet. Udzielanie pomocy Żydom stało się jeszcze trudniejsze po utworzeniu w październiku 1940 getta i odizolowaniu go miesiąc później od reszty miasta. </a:t>
            </a:r>
            <a:endParaRPr lang="pl-PL" sz="2000" dirty="0"/>
          </a:p>
          <a:p>
            <a:endParaRPr lang="pl-PL" dirty="0">
              <a:solidFill>
                <a:schemeClr val="lt1"/>
              </a:solidFill>
            </a:endParaRPr>
          </a:p>
        </p:txBody>
      </p:sp>
      <p:pic>
        <p:nvPicPr>
          <p:cNvPr id="2054" name="Picture 6" descr="78 lat temu utworzono Tymczasowy Komitet Pomocy Żydom | Muzeum II Wojny  Światowe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 bwMode="auto">
          <a:xfrm>
            <a:off x="5645659" y="1426844"/>
            <a:ext cx="6191375" cy="43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4" name="Google Shape;414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22" name="Google Shape;422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23" name="Google Shape;423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II wojna światowa</a:t>
            </a:r>
            <a:endParaRPr/>
          </a:p>
        </p:txBody>
      </p:sp>
      <p:pic>
        <p:nvPicPr>
          <p:cNvPr id="425" name="Google Shape;425;p6" descr="A vintage photo of a person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3740" r="2" b="2"/>
          <a:stretch/>
        </p:blipFill>
        <p:spPr>
          <a:xfrm>
            <a:off x="410762" y="2667000"/>
            <a:ext cx="4345024" cy="306716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26" name="Google Shape;426;p6"/>
          <p:cNvSpPr txBox="1">
            <a:spLocks noGrp="1"/>
          </p:cNvSpPr>
          <p:nvPr>
            <p:ph type="body" idx="1"/>
          </p:nvPr>
        </p:nvSpPr>
        <p:spPr>
          <a:xfrm>
            <a:off x="5131149" y="2482708"/>
            <a:ext cx="6716007" cy="444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-81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Font typeface="Noto Sans Symbols"/>
              <a:buChar char="►"/>
            </a:pPr>
            <a:r>
              <a:rPr lang="en-US" sz="2000" dirty="0" err="1">
                <a:solidFill>
                  <a:srgbClr val="3F3F3F"/>
                </a:solidFill>
              </a:rPr>
              <a:t>Nie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chcąc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tracić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kontaktu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ze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swoimi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żydowskimi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podopiecznymi</a:t>
            </a:r>
            <a:r>
              <a:rPr lang="en-US" sz="2000" dirty="0">
                <a:solidFill>
                  <a:srgbClr val="3F3F3F"/>
                </a:solidFill>
              </a:rPr>
              <a:t>, </a:t>
            </a:r>
            <a:r>
              <a:rPr lang="en-US" sz="2000" dirty="0" err="1">
                <a:solidFill>
                  <a:srgbClr val="3F3F3F"/>
                </a:solidFill>
              </a:rPr>
              <a:t>zdobyła</a:t>
            </a:r>
            <a:r>
              <a:rPr lang="en-US" sz="2000" dirty="0">
                <a:solidFill>
                  <a:srgbClr val="3F3F3F"/>
                </a:solidFill>
              </a:rPr>
              <a:t> w </a:t>
            </a:r>
            <a:r>
              <a:rPr lang="en-US" sz="2000" dirty="0" err="1">
                <a:solidFill>
                  <a:srgbClr val="3F3F3F"/>
                </a:solidFill>
              </a:rPr>
              <a:t>dyrekcji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Miejskich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Zakładów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Sanitarnych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dla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siebie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koleżanki</a:t>
            </a:r>
            <a:r>
              <a:rPr lang="en-US" sz="2000" dirty="0">
                <a:solidFill>
                  <a:srgbClr val="3F3F3F"/>
                </a:solidFill>
              </a:rPr>
              <a:t> (</a:t>
            </a:r>
            <a:r>
              <a:rPr lang="en-US" sz="2000" dirty="0" err="1">
                <a:solidFill>
                  <a:srgbClr val="3F3F3F"/>
                </a:solidFill>
              </a:rPr>
              <a:t>Ireny</a:t>
            </a:r>
            <a:r>
              <a:rPr lang="en-US" sz="2000" dirty="0">
                <a:solidFill>
                  <a:srgbClr val="3F3F3F"/>
                </a:solidFill>
              </a:rPr>
              <a:t> Schultz) </a:t>
            </a:r>
            <a:r>
              <a:rPr lang="en-US" sz="2000" dirty="0" err="1">
                <a:solidFill>
                  <a:srgbClr val="3F3F3F"/>
                </a:solidFill>
              </a:rPr>
              <a:t>legitymacje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pracowników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kolumny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sanitarnej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zwalczającej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choroby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zakaźne</a:t>
            </a:r>
            <a:r>
              <a:rPr lang="en-US" sz="2000" dirty="0">
                <a:solidFill>
                  <a:srgbClr val="3F3F3F"/>
                </a:solidFill>
              </a:rPr>
              <a:t> w </a:t>
            </a:r>
            <a:r>
              <a:rPr lang="en-US" sz="2000" dirty="0" err="1">
                <a:solidFill>
                  <a:srgbClr val="3F3F3F"/>
                </a:solidFill>
              </a:rPr>
              <a:t>getcie</a:t>
            </a:r>
            <a:r>
              <a:rPr lang="en-US" sz="2000" dirty="0" smtClean="0">
                <a:solidFill>
                  <a:srgbClr val="3F3F3F"/>
                </a:solidFill>
              </a:rPr>
              <a:t>.</a:t>
            </a:r>
            <a:endParaRPr lang="pl-PL" sz="2000" dirty="0" smtClean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</a:pPr>
            <a:endParaRPr lang="pl-PL" sz="1600" dirty="0" smtClean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</a:pPr>
            <a:endParaRPr lang="pl-PL"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</a:pPr>
            <a:endParaRPr lang="pl-PL" sz="1800" dirty="0" smtClean="0">
              <a:solidFill>
                <a:srgbClr val="3F3F3F"/>
              </a:solidFill>
            </a:endParaRPr>
          </a:p>
          <a:p>
            <a:pPr marL="0" lvl="0" indent="-81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Font typeface="Noto Sans Symbols"/>
              <a:buChar char="►"/>
            </a:pPr>
            <a:r>
              <a:rPr lang="en-US" sz="1800" dirty="0" smtClean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Uzyskanie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przepustki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wiązało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się</a:t>
            </a:r>
            <a:r>
              <a:rPr lang="en-US" sz="1800" dirty="0">
                <a:solidFill>
                  <a:srgbClr val="3F3F3F"/>
                </a:solidFill>
              </a:rPr>
              <a:t> z </a:t>
            </a:r>
            <a:r>
              <a:rPr lang="en-US" sz="1800" dirty="0" err="1">
                <a:solidFill>
                  <a:srgbClr val="3F3F3F"/>
                </a:solidFill>
              </a:rPr>
              <a:t>koniecznością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poddania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się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serii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uciążliwych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szczepień</a:t>
            </a:r>
            <a:r>
              <a:rPr lang="en-US" sz="1800" dirty="0">
                <a:solidFill>
                  <a:srgbClr val="3F3F3F"/>
                </a:solidFill>
              </a:rPr>
              <a:t>. </a:t>
            </a:r>
            <a:r>
              <a:rPr lang="en-US" sz="1800" dirty="0" err="1">
                <a:solidFill>
                  <a:srgbClr val="3F3F3F"/>
                </a:solidFill>
              </a:rPr>
              <a:t>Przepustka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umożliwiała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wchodzenie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i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swobodne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poruszanie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się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po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getcie</a:t>
            </a:r>
            <a:r>
              <a:rPr lang="en-US" sz="1800" dirty="0">
                <a:solidFill>
                  <a:srgbClr val="3F3F3F"/>
                </a:solidFill>
              </a:rPr>
              <a:t> do </a:t>
            </a:r>
            <a:r>
              <a:rPr lang="en-US" sz="1800" dirty="0" err="1">
                <a:solidFill>
                  <a:srgbClr val="3F3F3F"/>
                </a:solidFill>
              </a:rPr>
              <a:t>stycznia</a:t>
            </a:r>
            <a:r>
              <a:rPr lang="en-US" sz="1800" dirty="0">
                <a:solidFill>
                  <a:srgbClr val="3F3F3F"/>
                </a:solidFill>
              </a:rPr>
              <a:t> 1943. Irena </a:t>
            </a:r>
            <a:r>
              <a:rPr lang="en-US" sz="1800" dirty="0" err="1">
                <a:solidFill>
                  <a:srgbClr val="3F3F3F"/>
                </a:solidFill>
              </a:rPr>
              <a:t>Sendlerowa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nosiła</a:t>
            </a:r>
            <a:r>
              <a:rPr lang="en-US" sz="1800" dirty="0">
                <a:solidFill>
                  <a:srgbClr val="3F3F3F"/>
                </a:solidFill>
              </a:rPr>
              <a:t> tam </a:t>
            </a:r>
            <a:r>
              <a:rPr lang="en-US" sz="1800" dirty="0" err="1">
                <a:solidFill>
                  <a:srgbClr val="3F3F3F"/>
                </a:solidFill>
              </a:rPr>
              <a:t>żywność</a:t>
            </a:r>
            <a:r>
              <a:rPr lang="en-US" sz="1800" dirty="0">
                <a:solidFill>
                  <a:srgbClr val="3F3F3F"/>
                </a:solidFill>
              </a:rPr>
              <a:t>, </a:t>
            </a:r>
            <a:r>
              <a:rPr lang="en-US" sz="1800" dirty="0" err="1">
                <a:solidFill>
                  <a:srgbClr val="3F3F3F"/>
                </a:solidFill>
              </a:rPr>
              <a:t>odzież</a:t>
            </a:r>
            <a:r>
              <a:rPr lang="en-US" sz="1800" dirty="0">
                <a:solidFill>
                  <a:srgbClr val="3F3F3F"/>
                </a:solidFill>
              </a:rPr>
              <a:t>, </a:t>
            </a:r>
            <a:r>
              <a:rPr lang="en-US" sz="1800" dirty="0" err="1">
                <a:solidFill>
                  <a:srgbClr val="3F3F3F"/>
                </a:solidFill>
              </a:rPr>
              <a:t>pieniądze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i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lekarstwa</a:t>
            </a:r>
            <a:r>
              <a:rPr lang="en-US" sz="1800" dirty="0">
                <a:solidFill>
                  <a:srgbClr val="3F3F3F"/>
                </a:solidFill>
              </a:rPr>
              <a:t>, m.in. </a:t>
            </a:r>
            <a:r>
              <a:rPr lang="en-US" sz="1800" dirty="0" err="1">
                <a:solidFill>
                  <a:srgbClr val="3F3F3F"/>
                </a:solidFill>
              </a:rPr>
              <a:t>razem</a:t>
            </a:r>
            <a:r>
              <a:rPr lang="en-US" sz="1800" dirty="0">
                <a:solidFill>
                  <a:srgbClr val="3F3F3F"/>
                </a:solidFill>
              </a:rPr>
              <a:t> z </a:t>
            </a:r>
            <a:r>
              <a:rPr lang="en-US" sz="1800" dirty="0" err="1">
                <a:solidFill>
                  <a:srgbClr val="3F3F3F"/>
                </a:solidFill>
              </a:rPr>
              <a:t>Ireną</a:t>
            </a:r>
            <a:r>
              <a:rPr lang="en-US" sz="1800" dirty="0">
                <a:solidFill>
                  <a:srgbClr val="3F3F3F"/>
                </a:solidFill>
              </a:rPr>
              <a:t> Schultz </a:t>
            </a:r>
            <a:r>
              <a:rPr lang="en-US" sz="1800" dirty="0" err="1">
                <a:solidFill>
                  <a:srgbClr val="3F3F3F"/>
                </a:solidFill>
              </a:rPr>
              <a:t>przeniosły</a:t>
            </a:r>
            <a:r>
              <a:rPr lang="en-US" sz="1800" dirty="0">
                <a:solidFill>
                  <a:srgbClr val="3F3F3F"/>
                </a:solidFill>
              </a:rPr>
              <a:t> do </a:t>
            </a:r>
            <a:r>
              <a:rPr lang="en-US" sz="1800" dirty="0" err="1">
                <a:solidFill>
                  <a:srgbClr val="3F3F3F"/>
                </a:solidFill>
              </a:rPr>
              <a:t>dzielnicy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zamkniętej</a:t>
            </a:r>
            <a:r>
              <a:rPr lang="en-US" sz="1800" dirty="0">
                <a:solidFill>
                  <a:srgbClr val="3F3F3F"/>
                </a:solidFill>
              </a:rPr>
              <a:t> ok. 1000 </a:t>
            </a:r>
            <a:r>
              <a:rPr lang="en-US" sz="1800" dirty="0" err="1">
                <a:solidFill>
                  <a:srgbClr val="3F3F3F"/>
                </a:solidFill>
              </a:rPr>
              <a:t>porcji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szczepionki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Weigla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na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tyfus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plamisty</a:t>
            </a:r>
            <a:r>
              <a:rPr lang="en-US" sz="1800" dirty="0">
                <a:solidFill>
                  <a:srgbClr val="3F3F3F"/>
                </a:solidFill>
              </a:rPr>
              <a:t>, </a:t>
            </a:r>
            <a:r>
              <a:rPr lang="en-US" sz="1800" dirty="0" err="1">
                <a:solidFill>
                  <a:srgbClr val="3F3F3F"/>
                </a:solidFill>
              </a:rPr>
              <a:t>produkowanej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nielegalnie</a:t>
            </a:r>
            <a:r>
              <a:rPr lang="en-US" sz="1800" dirty="0">
                <a:solidFill>
                  <a:srgbClr val="3F3F3F"/>
                </a:solidFill>
              </a:rPr>
              <a:t> w </a:t>
            </a:r>
            <a:r>
              <a:rPr lang="en-US" sz="1800" dirty="0" err="1">
                <a:solidFill>
                  <a:srgbClr val="3F3F3F"/>
                </a:solidFill>
              </a:rPr>
              <a:t>Państwowym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Zakładzie</a:t>
            </a:r>
            <a:r>
              <a:rPr lang="en-US" sz="1800" dirty="0">
                <a:solidFill>
                  <a:srgbClr val="3F3F3F"/>
                </a:solidFill>
              </a:rPr>
              <a:t> </a:t>
            </a:r>
            <a:r>
              <a:rPr lang="en-US" sz="1800" dirty="0" err="1">
                <a:solidFill>
                  <a:srgbClr val="3F3F3F"/>
                </a:solidFill>
              </a:rPr>
              <a:t>Higieny</a:t>
            </a:r>
            <a:r>
              <a:rPr lang="en-US" sz="1800" dirty="0">
                <a:solidFill>
                  <a:srgbClr val="3F3F3F"/>
                </a:solidFill>
              </a:rPr>
              <a:t>. </a:t>
            </a:r>
            <a:endParaRPr lang="pl-PL" sz="1800" dirty="0" smtClean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</a:pPr>
            <a:endParaRPr lang="pl-PL" sz="1600" dirty="0" smtClean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None/>
            </a:pPr>
            <a:endParaRPr sz="13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0" y="-205740"/>
            <a:ext cx="12192000" cy="6858000"/>
            <a:chOff x="0" y="0"/>
            <a:chExt cx="12192000" cy="6858000"/>
          </a:xfrm>
        </p:grpSpPr>
        <p:sp>
          <p:nvSpPr>
            <p:cNvPr id="414" name="Google Shape;414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22" name="Google Shape;422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23" name="Google Shape;423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II wojna światowa</a:t>
            </a:r>
            <a:endParaRPr/>
          </a:p>
        </p:txBody>
      </p:sp>
      <p:sp>
        <p:nvSpPr>
          <p:cNvPr id="426" name="Google Shape;426;p6"/>
          <p:cNvSpPr txBox="1">
            <a:spLocks noGrp="1"/>
          </p:cNvSpPr>
          <p:nvPr>
            <p:ph type="body" idx="1"/>
          </p:nvPr>
        </p:nvSpPr>
        <p:spPr>
          <a:xfrm>
            <a:off x="4851165" y="2199493"/>
            <a:ext cx="6476288" cy="431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</a:pPr>
            <a:endParaRPr lang="pl-PL" sz="1600" dirty="0" smtClean="0">
              <a:solidFill>
                <a:srgbClr val="3F3F3F"/>
              </a:solidFill>
            </a:endParaRPr>
          </a:p>
          <a:p>
            <a:pPr marL="0" lvl="0" indent="-81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Font typeface="Noto Sans Symbols"/>
              <a:buChar char="►"/>
            </a:pPr>
            <a:r>
              <a:rPr lang="pl-PL" sz="2000" dirty="0" smtClean="0">
                <a:solidFill>
                  <a:srgbClr val="3F3F3F"/>
                </a:solidFill>
              </a:rPr>
              <a:t>Irena </a:t>
            </a:r>
            <a:r>
              <a:rPr lang="pl-PL" sz="2000" dirty="0" err="1" smtClean="0">
                <a:solidFill>
                  <a:srgbClr val="3F3F3F"/>
                </a:solidFill>
              </a:rPr>
              <a:t>Sendlerowa</a:t>
            </a:r>
            <a:r>
              <a:rPr lang="pl-PL" sz="2000" dirty="0" smtClean="0">
                <a:solidFill>
                  <a:srgbClr val="3F3F3F"/>
                </a:solidFill>
              </a:rPr>
              <a:t> </a:t>
            </a:r>
            <a:r>
              <a:rPr lang="pl-PL" sz="2000" dirty="0">
                <a:solidFill>
                  <a:srgbClr val="3F3F3F"/>
                </a:solidFill>
              </a:rPr>
              <a:t>w</a:t>
            </a:r>
            <a:r>
              <a:rPr lang="en-US" sz="2000" dirty="0" err="1" smtClean="0">
                <a:solidFill>
                  <a:srgbClr val="3F3F3F"/>
                </a:solidFill>
              </a:rPr>
              <a:t>chodziła</a:t>
            </a:r>
            <a:r>
              <a:rPr lang="en-US" sz="2000" dirty="0" smtClean="0">
                <a:solidFill>
                  <a:srgbClr val="3F3F3F"/>
                </a:solidFill>
              </a:rPr>
              <a:t> </a:t>
            </a:r>
            <a:r>
              <a:rPr lang="en-US" sz="2000" dirty="0">
                <a:solidFill>
                  <a:srgbClr val="3F3F3F"/>
                </a:solidFill>
              </a:rPr>
              <a:t>do </a:t>
            </a:r>
            <a:r>
              <a:rPr lang="en-US" sz="2000" dirty="0" err="1">
                <a:solidFill>
                  <a:srgbClr val="3F3F3F"/>
                </a:solidFill>
              </a:rPr>
              <a:t>getta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nawet</a:t>
            </a:r>
            <a:r>
              <a:rPr lang="en-US" sz="2000" dirty="0">
                <a:solidFill>
                  <a:srgbClr val="3F3F3F"/>
                </a:solidFill>
              </a:rPr>
              <a:t> 2–3 </a:t>
            </a:r>
            <a:r>
              <a:rPr lang="en-US" sz="2000" dirty="0" err="1">
                <a:solidFill>
                  <a:srgbClr val="3F3F3F"/>
                </a:solidFill>
              </a:rPr>
              <a:t>razy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dziennie</a:t>
            </a:r>
            <a:r>
              <a:rPr lang="en-US" sz="2000" dirty="0">
                <a:solidFill>
                  <a:srgbClr val="3F3F3F"/>
                </a:solidFill>
              </a:rPr>
              <a:t> (aby </a:t>
            </a:r>
            <a:r>
              <a:rPr lang="en-US" sz="2000" dirty="0" err="1">
                <a:solidFill>
                  <a:srgbClr val="3F3F3F"/>
                </a:solidFill>
              </a:rPr>
              <a:t>nie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wzbudzać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podejrzeń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wartowników</a:t>
            </a:r>
            <a:r>
              <a:rPr lang="en-US" sz="2000" dirty="0">
                <a:solidFill>
                  <a:srgbClr val="3F3F3F"/>
                </a:solidFill>
              </a:rPr>
              <a:t> – </a:t>
            </a:r>
            <a:r>
              <a:rPr lang="en-US" sz="2000" dirty="0" err="1">
                <a:solidFill>
                  <a:srgbClr val="3F3F3F"/>
                </a:solidFill>
              </a:rPr>
              <a:t>przez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różne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bramy</a:t>
            </a:r>
            <a:r>
              <a:rPr lang="en-US" sz="2000" dirty="0">
                <a:solidFill>
                  <a:srgbClr val="3F3F3F"/>
                </a:solidFill>
              </a:rPr>
              <a:t>). </a:t>
            </a:r>
            <a:r>
              <a:rPr lang="en-US" sz="2000" dirty="0" err="1">
                <a:solidFill>
                  <a:srgbClr val="3F3F3F"/>
                </a:solidFill>
              </a:rPr>
              <a:t>Chcąc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wyrazić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solidarność</a:t>
            </a:r>
            <a:r>
              <a:rPr lang="en-US" sz="2000" dirty="0">
                <a:solidFill>
                  <a:srgbClr val="3F3F3F"/>
                </a:solidFill>
              </a:rPr>
              <a:t> z </a:t>
            </a:r>
            <a:r>
              <a:rPr lang="en-US" sz="2000" dirty="0" err="1">
                <a:solidFill>
                  <a:srgbClr val="3F3F3F"/>
                </a:solidFill>
              </a:rPr>
              <a:t>jego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mieszkańcami</a:t>
            </a:r>
            <a:r>
              <a:rPr lang="en-US" sz="2000" dirty="0">
                <a:solidFill>
                  <a:srgbClr val="3F3F3F"/>
                </a:solidFill>
              </a:rPr>
              <a:t>, w </a:t>
            </a:r>
            <a:r>
              <a:rPr lang="en-US" sz="2000" dirty="0" err="1">
                <a:solidFill>
                  <a:srgbClr val="3F3F3F"/>
                </a:solidFill>
              </a:rPr>
              <a:t>getcie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wkładała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opaskę</a:t>
            </a:r>
            <a:r>
              <a:rPr lang="en-US" sz="2000" dirty="0">
                <a:solidFill>
                  <a:srgbClr val="3F3F3F"/>
                </a:solidFill>
              </a:rPr>
              <a:t> z </a:t>
            </a:r>
            <a:r>
              <a:rPr lang="en-US" sz="2000" dirty="0" err="1">
                <a:solidFill>
                  <a:srgbClr val="3F3F3F"/>
                </a:solidFill>
              </a:rPr>
              <a:t>Gwiazdą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Dawida</a:t>
            </a:r>
            <a:r>
              <a:rPr lang="en-US" sz="2000" dirty="0">
                <a:solidFill>
                  <a:srgbClr val="3F3F3F"/>
                </a:solidFill>
              </a:rPr>
              <a:t>. </a:t>
            </a:r>
            <a:r>
              <a:rPr lang="en-US" sz="2000" dirty="0" err="1">
                <a:solidFill>
                  <a:srgbClr val="3F3F3F"/>
                </a:solidFill>
              </a:rPr>
              <a:t>Dzięki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temu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nie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zwracała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również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na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siebie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uwagi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i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unikała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legitymowania</a:t>
            </a:r>
            <a:r>
              <a:rPr lang="en-US" sz="2000" dirty="0">
                <a:solidFill>
                  <a:srgbClr val="3F3F3F"/>
                </a:solidFill>
              </a:rPr>
              <a:t>. </a:t>
            </a:r>
            <a:r>
              <a:rPr lang="en-US" sz="2000" dirty="0" err="1">
                <a:solidFill>
                  <a:srgbClr val="3F3F3F"/>
                </a:solidFill>
              </a:rPr>
              <a:t>Później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przepustki</a:t>
            </a:r>
            <a:r>
              <a:rPr lang="en-US" sz="2000" dirty="0">
                <a:solidFill>
                  <a:srgbClr val="3F3F3F"/>
                </a:solidFill>
              </a:rPr>
              <a:t> do </a:t>
            </a:r>
            <a:r>
              <a:rPr lang="en-US" sz="2000" dirty="0" err="1">
                <a:solidFill>
                  <a:srgbClr val="3F3F3F"/>
                </a:solidFill>
              </a:rPr>
              <a:t>getta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otrzymała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większość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jej</a:t>
            </a:r>
            <a:r>
              <a:rPr lang="en-US" sz="2000" dirty="0">
                <a:solidFill>
                  <a:srgbClr val="3F3F3F"/>
                </a:solidFill>
              </a:rPr>
              <a:t> </a:t>
            </a:r>
            <a:r>
              <a:rPr lang="en-US" sz="2000" dirty="0" err="1">
                <a:solidFill>
                  <a:srgbClr val="3F3F3F"/>
                </a:solidFill>
              </a:rPr>
              <a:t>współpracowniczek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None/>
            </a:pPr>
            <a:endParaRPr sz="1300" dirty="0">
              <a:solidFill>
                <a:srgbClr val="3F3F3F"/>
              </a:solidFill>
            </a:endParaRPr>
          </a:p>
        </p:txBody>
      </p:sp>
      <p:pic>
        <p:nvPicPr>
          <p:cNvPr id="3074" name="Picture 2" descr="Spojrzenia Żyda i Polaka na czas pogardy - Archiwum Rzeczpospolitej"/>
          <p:cNvPicPr>
            <a:picLocks noGrp="1" noChangeAspect="1" noChangeArrowheads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b="750"/>
          <a:stretch>
            <a:fillRect/>
          </a:stretch>
        </p:blipFill>
        <p:spPr bwMode="auto">
          <a:xfrm>
            <a:off x="883879" y="2143348"/>
            <a:ext cx="3109780" cy="44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759</Words>
  <Application>Microsoft Office PowerPoint</Application>
  <PresentationFormat>Panoramiczny</PresentationFormat>
  <Paragraphs>49</Paragraphs>
  <Slides>13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Century Gothic</vt:lpstr>
      <vt:lpstr>Arial</vt:lpstr>
      <vt:lpstr>Noto Sans Symbols</vt:lpstr>
      <vt:lpstr>Ion Boardroom</vt:lpstr>
      <vt:lpstr>Ion Boardroom</vt:lpstr>
      <vt:lpstr>Irena Sendlerowa</vt:lpstr>
      <vt:lpstr>Irena Stanisława Sendlerowa</vt:lpstr>
      <vt:lpstr>Młodość</vt:lpstr>
      <vt:lpstr>Młodość</vt:lpstr>
      <vt:lpstr>II wojna światowa</vt:lpstr>
      <vt:lpstr>II wojna światowa</vt:lpstr>
      <vt:lpstr>II wojna światowa</vt:lpstr>
      <vt:lpstr>II wojna światowa</vt:lpstr>
      <vt:lpstr>II wojna światowa</vt:lpstr>
      <vt:lpstr>Okres powojenny</vt:lpstr>
      <vt:lpstr>Odznaczenia</vt:lpstr>
      <vt:lpstr>Ciekawostki:</vt:lpstr>
      <vt:lpstr>Dziękujemy za obejrzenie naszej prezentacji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Irena Sendlerowa</dc:title>
  <dc:creator>zofiatrzaska</dc:creator>
  <cp:lastModifiedBy>Zofia Trzaska</cp:lastModifiedBy>
  <cp:revision>4</cp:revision>
  <dcterms:created xsi:type="dcterms:W3CDTF">2013-07-15T20:26:40Z</dcterms:created>
  <dcterms:modified xsi:type="dcterms:W3CDTF">2020-11-09T07:04:03Z</dcterms:modified>
</cp:coreProperties>
</file>