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1977" autoAdjust="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54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15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3802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019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334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672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580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31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59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19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91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69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95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7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83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16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40E10-6ABB-48BD-A9FE-E200B1387AB1}" type="datetimeFigureOut">
              <a:rPr lang="pl-PL" smtClean="0"/>
              <a:t>01.04.2021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48226F-8B5A-414A-8592-D62310BE01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49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slide" Target="slide4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3" Type="http://schemas.openxmlformats.org/officeDocument/2006/relationships/slide" Target="slide6.xml"/><Relationship Id="rId7" Type="http://schemas.openxmlformats.org/officeDocument/2006/relationships/hyperlink" Target="https://woli.wat.edu.pl/uczniowie/sukcesy/" TargetMode="External"/><Relationship Id="rId12" Type="http://schemas.openxmlformats.org/officeDocument/2006/relationships/image" Target="../media/image1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slide" Target="slide8.xml"/><Relationship Id="rId10" Type="http://schemas.openxmlformats.org/officeDocument/2006/relationships/slide" Target="slide12.xml"/><Relationship Id="rId4" Type="http://schemas.openxmlformats.org/officeDocument/2006/relationships/slide" Target="slide7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li.wat.edu.pl/wp-content/uploads/2020/03/rekrutacja_2020_21-zal-5-opis-sprawdzianu-informatycznego.pdf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oli.wat.edu.pl/rekrutacja/rekrutacja-2021-2022/" TargetMode="Externa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hyperlink" Target="https://woli.wat.edu.pl/wp-content/uploads/2021/03/5_sprawdzian_predyspozycji.pdf" TargetMode="External"/><Relationship Id="rId4" Type="http://schemas.openxmlformats.org/officeDocument/2006/relationships/hyperlink" Target="https://woli.wat.edu.pl/wp-content/uploads/2020/03/rekrutacja_2020_21-zal-4-opis-prob-sprawnosci-fizycznej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.jpeg"/><Relationship Id="rId7" Type="http://schemas.openxmlformats.org/officeDocument/2006/relationships/image" Target="../media/image9.jp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WOLI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3600" dirty="0"/>
              <a:t>Wojskowe Ogólnokształcące Liceum Informatyczne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99743" y="854433"/>
            <a:ext cx="32354363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Obraz 1" descr="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743" y="381000"/>
            <a:ext cx="328599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99743" y="1494066"/>
            <a:ext cx="323543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0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6413" y="835742"/>
            <a:ext cx="10557387" cy="534122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Współpraca z: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Wojskową Akademią Techniczną</a:t>
            </a:r>
          </a:p>
          <a:p>
            <a:r>
              <a:rPr lang="pl-PL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Wojskowym Centralnym Biurem Konstrukcyjno-Technologicznym S.A.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NCBC</a:t>
            </a:r>
          </a:p>
          <a:p>
            <a:r>
              <a:rPr lang="pl-PL" sz="2400">
                <a:latin typeface="Arial" panose="020B0604020202020204" pitchFamily="34" charset="0"/>
                <a:cs typeface="Arial" panose="020B0604020202020204" pitchFamily="34" charset="0"/>
              </a:rPr>
              <a:t>Fundacją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OPOR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16" y="3727580"/>
            <a:ext cx="3469099" cy="250722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3277" y="2537877"/>
            <a:ext cx="6765364" cy="237940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167" y="2434902"/>
            <a:ext cx="3284740" cy="3410643"/>
          </a:xfrm>
          <a:prstGeom prst="rect">
            <a:avLst/>
          </a:prstGeom>
        </p:spPr>
      </p:pic>
      <p:sp>
        <p:nvSpPr>
          <p:cNvPr id="7" name="Strzałka w lewo 6">
            <a:hlinkClick r:id="rId5" action="ppaction://hlinksldjump"/>
          </p:cNvPr>
          <p:cNvSpPr/>
          <p:nvPr/>
        </p:nvSpPr>
        <p:spPr>
          <a:xfrm>
            <a:off x="9389806" y="5914371"/>
            <a:ext cx="1963994" cy="806245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Obraz 1" descr="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528" y="225202"/>
            <a:ext cx="1820486" cy="131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288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3123" y="422787"/>
            <a:ext cx="10950677" cy="4178710"/>
          </a:xfrm>
        </p:spPr>
        <p:txBody>
          <a:bodyPr>
            <a:normAutofit fontScale="77500" lnSpcReduction="20000"/>
          </a:bodyPr>
          <a:lstStyle/>
          <a:p>
            <a:pPr marL="324000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Uczniowie rozpoczynający naukę w WOLI otrzymują bezpłatne:</a:t>
            </a:r>
          </a:p>
          <a:p>
            <a:pPr marL="724050" lvl="2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Zakwaterowanie w internacie</a:t>
            </a:r>
          </a:p>
          <a:p>
            <a:pPr marL="724050" lvl="2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Wyżywienie</a:t>
            </a:r>
          </a:p>
          <a:p>
            <a:pPr marL="724050" lvl="2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Pełne umundurowanie</a:t>
            </a:r>
          </a:p>
          <a:p>
            <a:pPr marL="724050" lvl="2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Odzież sportową</a:t>
            </a:r>
          </a:p>
          <a:p>
            <a:pPr marL="724050" lvl="2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Sprzęt komputerowy</a:t>
            </a:r>
          </a:p>
          <a:p>
            <a:pPr marL="324000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 dobre wyniki w nauce uczniowie otrzymują stypendia fundowane przez:</a:t>
            </a:r>
          </a:p>
          <a:p>
            <a:pPr marL="724050" lvl="1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Radę Rodziców</a:t>
            </a:r>
          </a:p>
          <a:p>
            <a:pPr marL="724050" lvl="1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Departament Szkolnictwa Wojskowego</a:t>
            </a:r>
          </a:p>
          <a:p>
            <a:pPr marL="724050" lvl="1" indent="-324000">
              <a:lnSpc>
                <a:spcPct val="12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Stypendia Rady Ministrów</a:t>
            </a:r>
          </a:p>
        </p:txBody>
      </p:sp>
      <p:pic>
        <p:nvPicPr>
          <p:cNvPr id="4" name="Obraz 1" descr="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822" y="287770"/>
            <a:ext cx="2128057" cy="15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rzałka w lewo 1">
            <a:hlinkClick r:id="rId3" action="ppaction://hlinksldjump"/>
          </p:cNvPr>
          <p:cNvSpPr/>
          <p:nvPr/>
        </p:nvSpPr>
        <p:spPr>
          <a:xfrm>
            <a:off x="9350478" y="5692877"/>
            <a:ext cx="1769806" cy="678426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859" y="3575684"/>
            <a:ext cx="3480619" cy="232165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561" y="4601498"/>
            <a:ext cx="3696929" cy="207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88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9847" y="836718"/>
            <a:ext cx="10515600" cy="2952852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Pragniemy, aby nasi absolwenci podjęli studia w Wojskowej Akademii Technicznej na kierunkach informatycznych oraz na kierunkach technicznych: elektronika, telekomunikacja, mechatronika, geodezja, kartografia, mechanika, budowa maszyn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Pragniemy, aby swoją przyszłość związali z wojskiem lub instytucjami wojskowymi</a:t>
            </a:r>
          </a:p>
          <a:p>
            <a:pPr marL="0" indent="0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10243267" y="5829912"/>
            <a:ext cx="1720644" cy="823605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883" y="3716805"/>
            <a:ext cx="4206467" cy="280150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350" y="3058905"/>
            <a:ext cx="4598783" cy="319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5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5224" y="869132"/>
            <a:ext cx="97053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 tym roku szkolnym nasi uczniowie biorą udział w konkursie </a:t>
            </a:r>
            <a:r>
              <a:rPr lang="pl-PL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CanSat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organizowanym przez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Europejskie Biuro Edukacji Kosmicznej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Polską edycję konkursu organizuje zespół ESERO Polska –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Centrum Nauki Kopernik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Naszych uczniów do wzięcia udziału w konkursie zachęca </a:t>
            </a: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Fundacja OPOR (</a:t>
            </a:r>
            <a:r>
              <a:rPr lang="pl-PL" sz="2400" dirty="0"/>
              <a:t>Ogólnopolskie Porozumienie Organizacji Radioamatorskich)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 konkursie </a:t>
            </a:r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CanSat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zespół uczniów projektuje mini-satelitę. Zwycięska drużyna będzie mogła umieścić swojego satelitę w rakiecie, która wyniesie go na wysokość 2km, gdzie będzie mógł wykonać pomiary, po czym wróci na ziemię. Jest to konkurs międzynarodowy, będący sprawdzianem umiejętności technicznych (projekt techniczny satelity), naukowych (wykonanie badań) i językowych – całość dokumentacji projektowej musi zostać sporządzona w języku angielskim.</a:t>
            </a:r>
          </a:p>
        </p:txBody>
      </p:sp>
      <p:sp>
        <p:nvSpPr>
          <p:cNvPr id="3" name="Strzałka w lewo 2">
            <a:hlinkClick r:id="rId2" action="ppaction://hlinksldjump"/>
          </p:cNvPr>
          <p:cNvSpPr/>
          <p:nvPr/>
        </p:nvSpPr>
        <p:spPr>
          <a:xfrm>
            <a:off x="9478297" y="5889523"/>
            <a:ext cx="1779638" cy="7079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371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Dziękujemy za uwagę</a:t>
            </a:r>
          </a:p>
        </p:txBody>
      </p:sp>
      <p:pic>
        <p:nvPicPr>
          <p:cNvPr id="4" name="Obraz 1" descr="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580" y="1930401"/>
            <a:ext cx="5676523" cy="437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34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69956" y="642795"/>
            <a:ext cx="885429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Wojskowe Ogólnokształcące Liceum Informatyczne im. Polskich Kryptologów jest jedną z najmłodszych placówek oświatowych w Warszawie, powstałą w 2019 r.</a:t>
            </a:r>
          </a:p>
          <a:p>
            <a:pPr algn="just"/>
            <a:r>
              <a:rPr lang="pl-PL" dirty="0"/>
              <a:t>Liceum jest jedną z dwóch szkół średnich w Polsce, dla których organem prowadzącym jest Minister Obrony Narodowej.</a:t>
            </a:r>
          </a:p>
          <a:p>
            <a:pPr algn="just"/>
            <a:r>
              <a:rPr lang="pl-PL" dirty="0"/>
              <a:t>Od początku swego istnienia szkoła ściśle współpracuje z Wojskowa Akademią Techniczną, w tym z Wydziałem Cybernetyki WAT, realizując misję przygotowania kandydatów na informatyczne kierunki studiów.</a:t>
            </a:r>
          </a:p>
          <a:p>
            <a:pPr algn="just"/>
            <a:r>
              <a:rPr lang="pl-PL" dirty="0"/>
              <a:t>Szkoła znajduje się w kompleksie budynków Wojskowej Akademii Technicznej, nieopodal Lasu </a:t>
            </a:r>
            <a:r>
              <a:rPr lang="pl-PL" dirty="0" err="1"/>
              <a:t>Bemowskiego</a:t>
            </a:r>
            <a:r>
              <a:rPr lang="pl-PL" dirty="0"/>
              <a:t>. Wyróżnia nas wysoki poziom kształcenia, doskonała atmosfera oraz fachowa kadra nauczycieli. Część naszych nauczycieli jest wykładowcami WAT-u przygotowującymi nie tylko do matury, ale również do studiów na tej uczelni.</a:t>
            </a:r>
          </a:p>
          <a:p>
            <a:pPr algn="just"/>
            <a:r>
              <a:rPr lang="pl-PL" dirty="0"/>
              <a:t>Kandydatami do liceum mogą być absolwenci szkół podstawowych z całej Polski, którzy wykazują predyspozycje z przedmiotów ścisłych, gotowość do intensywnej nauki oraz posiadają bardzo dobry stan zdrowia.</a:t>
            </a:r>
          </a:p>
          <a:p>
            <a:pPr algn="just"/>
            <a:r>
              <a:rPr lang="pl-PL" dirty="0"/>
              <a:t>Wszyscy uczniowie obowiązkowo zakwaterowani są w internacie. Nauka w szkole odbywa się w klasach 16 -18 osobowych.</a:t>
            </a:r>
          </a:p>
          <a:p>
            <a:pPr algn="just"/>
            <a:r>
              <a:rPr lang="pl-PL" dirty="0"/>
              <a:t>O przyjęcie do szkoły mogą ubiegać się zarówno dziewczęta, jak i chłopcy.</a:t>
            </a:r>
          </a:p>
          <a:p>
            <a:pPr algn="just"/>
            <a:r>
              <a:rPr lang="pl-PL" dirty="0"/>
              <a:t>Rekrutacja do Liceum odbywa się poza systemem działającym na poziomie samorządowym. Wnioski do Liceum składa się  bezpośrednio w Liceum lub za </a:t>
            </a:r>
            <a:r>
              <a:rPr lang="pl-PL"/>
              <a:t>pośrednictwem poczty.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47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733" y="187532"/>
            <a:ext cx="4523903" cy="360266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471" y="3790196"/>
            <a:ext cx="4762500" cy="267652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01" y="3675092"/>
            <a:ext cx="4762500" cy="26765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58" y="675897"/>
            <a:ext cx="5266287" cy="376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3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3701" y="952182"/>
            <a:ext cx="10515600" cy="4932570"/>
          </a:xfrm>
        </p:spPr>
        <p:txBody>
          <a:bodyPr>
            <a:normAutofit lnSpcReduction="10000"/>
          </a:bodyPr>
          <a:lstStyle/>
          <a:p>
            <a:r>
              <a:rPr lang="pl-PL" alt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Sposób rekrutacji do klasy I</a:t>
            </a:r>
            <a:endParaRPr lang="pl-PL" alt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Profile klas oraz ich specyfika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Przedmioty nauczane w szkole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Szkolne koła zainteresowań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Możliwości podjęcia nauki w szkole przez ucznia z orzeczeniem o niepełnosprawności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Sukcesy uczniów w olimpiadach i konkursach 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Z kim współpracuje szkoła? 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Stypendia dla uczniów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Perspektywy podjęcia dalszej nauki/ pracy dla ucznia – absolwenta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Projekty, w których uczestniczą uczniowie</a:t>
            </a:r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alt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alt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9152313" y="5403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0" name="Obraz 1" descr="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1244" y="540326"/>
            <a:ext cx="2128057" cy="15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Wybuch  2 1">
            <a:hlinkClick r:id="rId13" action="ppaction://hlinksldjump"/>
          </p:cNvPr>
          <p:cNvSpPr/>
          <p:nvPr/>
        </p:nvSpPr>
        <p:spPr>
          <a:xfrm>
            <a:off x="10071847" y="5365376"/>
            <a:ext cx="1949824" cy="14926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97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5486" y="173933"/>
            <a:ext cx="10515600" cy="62409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l-PL" alt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rekrutacji do klasy pierwszej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98353" y="665164"/>
            <a:ext cx="118442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Dokumenty w wersji papierowej składane są na adres szkoły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Terminy rekrutacji są zgodne z terminami obowiązującymi w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województwie mazowieckim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etapem rekrutacji jest egzamin sprawnościowy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II etapem rekrutacji jest test predyspozycji informatycznych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etapem rekrutacji  są wyniki po szkole podstawowej oraz wyniki egzaminu</a:t>
            </a:r>
          </a:p>
          <a:p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ósmoklasisty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Przedmioty punktowane podczas rekrutacji: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polski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angielski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Matematyka</a:t>
            </a:r>
          </a:p>
          <a:p>
            <a:pPr marL="800100" lvl="1" indent="-342900">
              <a:buFont typeface="+mj-lt"/>
              <a:buAutoNum type="arabicPeriod"/>
            </a:pP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Fizyka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III etapu rekrutacji przechodzą kandydaci, którzy zaliczyli etap I </a:t>
            </a:r>
            <a:r>
              <a:rPr lang="pl-PL" sz="2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800100" lvl="1" indent="-342900">
              <a:buFont typeface="+mj-lt"/>
              <a:buAutoNum type="arabicPeriod"/>
            </a:pPr>
            <a:endParaRPr lang="pl-PL" dirty="0"/>
          </a:p>
          <a:p>
            <a:pPr marL="800100" lvl="1" indent="-342900">
              <a:buFont typeface="+mj-lt"/>
              <a:buAutoNum type="arabicPeriod"/>
            </a:pPr>
            <a:endParaRPr lang="pl-PL" dirty="0"/>
          </a:p>
          <a:p>
            <a:pPr marL="800100" lvl="1" indent="-3429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trzałka w lewo 3">
            <a:hlinkClick r:id="rId6" action="ppaction://hlinksldjump"/>
          </p:cNvPr>
          <p:cNvSpPr/>
          <p:nvPr/>
        </p:nvSpPr>
        <p:spPr>
          <a:xfrm>
            <a:off x="9628909" y="5893724"/>
            <a:ext cx="2177935" cy="773083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1" descr="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057" y="3341326"/>
            <a:ext cx="2128057" cy="15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28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86253" y="690492"/>
            <a:ext cx="10681855" cy="6365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Profile klas:</a:t>
            </a:r>
          </a:p>
          <a:p>
            <a:pPr marL="324000" lvl="1" indent="-324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Klasy matematyczno- informatyczne</a:t>
            </a:r>
          </a:p>
          <a:p>
            <a:pPr marL="324000" lvl="1" indent="-3240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Klasy matematyczno- fizyczne</a:t>
            </a:r>
          </a:p>
          <a:p>
            <a:pPr algn="just">
              <a:spcBef>
                <a:spcPts val="1000"/>
              </a:spcBef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klasach matematyczno- informatycznych przedmioty rozszerzone: matematyka, informatyka, fizyka, zwiększona liczba godzin z j. angielskiego, oraz z wychowania fizycznego. Informatyka prowadzona jest według programu autorskiego o treściach wykraczających poza program nauczania na poziomie rozszerzonym</a:t>
            </a:r>
          </a:p>
          <a:p>
            <a:pPr algn="just">
              <a:spcBef>
                <a:spcPts val="1000"/>
              </a:spcBef>
            </a:pPr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klasach </a:t>
            </a:r>
            <a:r>
              <a:rPr lang="pl-PL" alt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matematyczno</a:t>
            </a:r>
            <a:r>
              <a:rPr lang="pl-PL" alt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fizycznych przedmioty rozszerzone to: matematyka, fizyka, j. angielski, zwiększona liczba godzin z informatyki oraz wychowania fizycznego</a:t>
            </a:r>
          </a:p>
          <a:p>
            <a:pPr algn="just">
              <a:spcBef>
                <a:spcPts val="1000"/>
              </a:spcBef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We wszystkich klasach przedmiotem obowiązkowym jest edukacja wojskowa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9858895" y="5735782"/>
            <a:ext cx="1629294" cy="581891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1" descr="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829" y="226538"/>
            <a:ext cx="2128057" cy="15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00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52285" y="1661652"/>
            <a:ext cx="10828086" cy="319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indent="-3240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szkole nauczane są wszystkie przedmioty ogólnokształcące, wynikające ze szkolnych planów nauczania obowiązujących w liceum ogólnokształcącym</a:t>
            </a:r>
          </a:p>
          <a:p>
            <a:pPr marL="324000" indent="-3240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Przedmiotem dodatkowym jest edukacja wojskowa</a:t>
            </a:r>
          </a:p>
          <a:p>
            <a:pPr marL="324000" indent="-3240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We wszystkich klasach językami obcym są: j. angielski i j. niemiecki</a:t>
            </a:r>
          </a:p>
          <a:p>
            <a:pPr marL="781200" lvl="1" indent="-3240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Język angielski jest kontynuacją języka ze szkoły podstawowej</a:t>
            </a:r>
          </a:p>
          <a:p>
            <a:pPr marL="781200" lvl="1" indent="-324000" algn="just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Język niemiecki jest nauczany od początku lub jako kontynuacja</a:t>
            </a:r>
          </a:p>
        </p:txBody>
      </p:sp>
      <p:sp>
        <p:nvSpPr>
          <p:cNvPr id="4" name="Strzałka w lewo 3">
            <a:hlinkClick r:id="rId2" action="ppaction://hlinksldjump"/>
          </p:cNvPr>
          <p:cNvSpPr/>
          <p:nvPr/>
        </p:nvSpPr>
        <p:spPr>
          <a:xfrm>
            <a:off x="10498975" y="5985164"/>
            <a:ext cx="1122218" cy="448887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5" name="Obraz 1" descr="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62" y="235637"/>
            <a:ext cx="1845425" cy="133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71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40080" y="415636"/>
            <a:ext cx="10407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dirty="0">
                <a:latin typeface="Arial" panose="020B0604020202020204" pitchFamily="34" charset="0"/>
                <a:cs typeface="Arial" panose="020B0604020202020204" pitchFamily="34" charset="0"/>
              </a:rPr>
              <a:t>szkolne koła zainteresowań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14895" y="1113905"/>
            <a:ext cx="10332720" cy="394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Koło informatyczne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Zajęcia dodatkowe z matematyki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Koło młodego innowatora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Scrabble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Szachy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Koło dziennikarskie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Zajęcia z pływania</a:t>
            </a:r>
          </a:p>
          <a:p>
            <a:pPr marL="342900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Chór</a:t>
            </a:r>
          </a:p>
        </p:txBody>
      </p:sp>
      <p:sp>
        <p:nvSpPr>
          <p:cNvPr id="5" name="Strzałka w lewo 4">
            <a:hlinkClick r:id="rId2" action="ppaction://hlinksldjump"/>
          </p:cNvPr>
          <p:cNvSpPr/>
          <p:nvPr/>
        </p:nvSpPr>
        <p:spPr>
          <a:xfrm>
            <a:off x="9983585" y="5760720"/>
            <a:ext cx="1645920" cy="606829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1" descr="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166" y="333240"/>
            <a:ext cx="2128057" cy="153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146" y="2909455"/>
            <a:ext cx="3442508" cy="236081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889" y="1227845"/>
            <a:ext cx="2771948" cy="2069869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86" y="4778898"/>
            <a:ext cx="2939588" cy="196364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848" y="3297714"/>
            <a:ext cx="3133205" cy="213493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574" y="5070312"/>
            <a:ext cx="2889226" cy="167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203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9265" y="707923"/>
            <a:ext cx="10724535" cy="5547698"/>
          </a:xfrm>
        </p:spPr>
        <p:txBody>
          <a:bodyPr>
            <a:normAutofit fontScale="92500" lnSpcReduction="2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Wszyscy uczniowie zakwaterowani są w internacie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Skrócony porządek dnia: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Rozruch poranny (około godz. 6.00)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Zajęcia lekcyjne (8.00- 17.00)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Zajęcia dodatkowe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Obowiązkowa nauka własna (18.30- 21.00)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Zajęcia z wychowawcą, z możliwością przedłużenia nauki własnej (21.00- 22.00)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Szkoła rozmieszczona jest w 3 budynkach: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DS3- internat dla klas pierwszych i drugich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Klub WAT – sale lekcyjne, internat klas trzecich, pokoje administracyjne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Budynek nr 30 – pozostałe sale lekcyjne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Często uczniowie mają zajęcia na terenie WAT-u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Zajęcia sportowe odbywają się na obiektach sportowych WAT-u</a:t>
            </a:r>
          </a:p>
          <a:p>
            <a:pPr lvl="1"/>
            <a:endParaRPr lang="pl-PL" dirty="0"/>
          </a:p>
          <a:p>
            <a:endParaRPr lang="pl-PL" dirty="0"/>
          </a:p>
          <a:p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endParaRPr 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86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5" name="Obraz 1" descr="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606" y="421558"/>
            <a:ext cx="1976284" cy="124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644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trzałka w lewo 5">
            <a:hlinkClick r:id="rId3" action="ppaction://hlinksldjump"/>
          </p:cNvPr>
          <p:cNvSpPr/>
          <p:nvPr/>
        </p:nvSpPr>
        <p:spPr>
          <a:xfrm>
            <a:off x="9694606" y="5358581"/>
            <a:ext cx="1455175" cy="688258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893947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361</TotalTime>
  <Words>818</Words>
  <Application>Microsoft Office PowerPoint</Application>
  <PresentationFormat>Panoramiczny</PresentationFormat>
  <Paragraphs>114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Trebuchet MS</vt:lpstr>
      <vt:lpstr>Wingdings</vt:lpstr>
      <vt:lpstr>Wingdings 3</vt:lpstr>
      <vt:lpstr>Faseta</vt:lpstr>
      <vt:lpstr>WOLI</vt:lpstr>
      <vt:lpstr>Prezentacja programu PowerPoint</vt:lpstr>
      <vt:lpstr>Prezentacja programu PowerPoint</vt:lpstr>
      <vt:lpstr>Prezentacja programu PowerPoint</vt:lpstr>
      <vt:lpstr>Sposób rekrutacji do klasy pierwszej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WOLI</dc:title>
  <dc:creator>Ewa Kacprzyk</dc:creator>
  <cp:lastModifiedBy>Piotr</cp:lastModifiedBy>
  <cp:revision>50</cp:revision>
  <dcterms:created xsi:type="dcterms:W3CDTF">2021-03-16T13:39:52Z</dcterms:created>
  <dcterms:modified xsi:type="dcterms:W3CDTF">2021-04-01T07:28:56Z</dcterms:modified>
</cp:coreProperties>
</file>