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6" r:id="rId2"/>
    <p:sldId id="311" r:id="rId3"/>
    <p:sldId id="332" r:id="rId4"/>
    <p:sldId id="334" r:id="rId5"/>
    <p:sldId id="335" r:id="rId6"/>
    <p:sldId id="312" r:id="rId7"/>
    <p:sldId id="336" r:id="rId8"/>
    <p:sldId id="343" r:id="rId9"/>
    <p:sldId id="306" r:id="rId10"/>
    <p:sldId id="348" r:id="rId11"/>
    <p:sldId id="338" r:id="rId12"/>
    <p:sldId id="303" r:id="rId13"/>
    <p:sldId id="350" r:id="rId14"/>
    <p:sldId id="294" r:id="rId15"/>
    <p:sldId id="302" r:id="rId16"/>
    <p:sldId id="344" r:id="rId17"/>
    <p:sldId id="285" r:id="rId18"/>
    <p:sldId id="353" r:id="rId19"/>
    <p:sldId id="310" r:id="rId20"/>
    <p:sldId id="351" r:id="rId21"/>
    <p:sldId id="330" r:id="rId22"/>
    <p:sldId id="277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2089" autoAdjust="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7E1FD-4432-459E-8B87-C4E65F7E8E4D}" type="datetimeFigureOut">
              <a:rPr lang="cs-CZ" smtClean="0"/>
              <a:pPr/>
              <a:t>9.3.2014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507B-BC47-45F7-9679-D6A5933CE4D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F507B-BC47-45F7-9679-D6A5933CE4D7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F507B-BC47-45F7-9679-D6A5933CE4D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F507B-BC47-45F7-9679-D6A5933CE4D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F507B-BC47-45F7-9679-D6A5933CE4D7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6143-93CB-44E1-B2BD-7D4D2E70E3AB}" type="datetimeFigureOut">
              <a:rPr lang="sk-SK" smtClean="0"/>
              <a:pPr/>
              <a:t>9. 3. 2014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25CD-960E-48FE-8CC1-E7E96E48DC0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5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4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image" Target="../media/image69.wmf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rta\Desktop\Nov&#225;%20slo&#382;ka%20(2)\&#356;uki%20&#357;uki%20&#357;ukalo%20%20%20Spievankovo%202.mp3" TargetMode="Externa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rta\Desktop\Nov&#225;%20slo&#382;ka%20(2)\Pr&#237;roda.mp3" TargetMode="External"/><Relationship Id="rId6" Type="http://schemas.openxmlformats.org/officeDocument/2006/relationships/image" Target="../media/image75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www.googl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7.gif"/><Relationship Id="rId7" Type="http://schemas.openxmlformats.org/officeDocument/2006/relationships/image" Target="../media/image30.wmf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6.gif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gif"/><Relationship Id="rId4" Type="http://schemas.openxmlformats.org/officeDocument/2006/relationships/image" Target="../media/image28.gif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5" descr="rain_cloud_glossy-bez poz.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944" y="332656"/>
            <a:ext cx="2232248" cy="2160240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5" name="Obrázok 17" descr="images (13)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5013176"/>
            <a:ext cx="2016224" cy="1296144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6" name="Obrázok 4" descr="vietor a mraky-bez pozadia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6256" y="2924944"/>
            <a:ext cx="1872208" cy="1800200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7" name="Obrázok 2" descr="drzewo1.g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20272" y="0"/>
            <a:ext cx="1800200" cy="2320503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Obrázok 3" descr="rodina2.jpg"/>
          <p:cNvPicPr/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4149080"/>
            <a:ext cx="2808312" cy="2520280"/>
          </a:xfrm>
          <a:prstGeom prst="rect">
            <a:avLst/>
          </a:prstGeom>
        </p:spPr>
      </p:pic>
      <p:pic>
        <p:nvPicPr>
          <p:cNvPr id="9" name="Obrázok 29" descr="hríb dubový-biele poz.-V - kópia (2)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536" y="2492896"/>
            <a:ext cx="1584175" cy="1385490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10" name="Obrázok 16" descr="images (9)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20272" y="5085184"/>
            <a:ext cx="1584176" cy="1440160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11" name="Obrázok 1" descr="veverička3-bez pozadia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9592" y="260648"/>
            <a:ext cx="1950318" cy="1508745"/>
          </a:xfrm>
          <a:prstGeom prst="rect">
            <a:avLst/>
          </a:prstGeom>
          <a:effectLst>
            <a:outerShdw blurRad="50800" dist="50800" dir="8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12" name="Obdélník 11"/>
          <p:cNvSpPr/>
          <p:nvPr/>
        </p:nvSpPr>
        <p:spPr>
          <a:xfrm>
            <a:off x="2123728" y="2492896"/>
            <a:ext cx="4392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        </a:t>
            </a:r>
            <a:r>
              <a:rPr lang="sk-SK" sz="4400" b="1" dirty="0" smtClean="0">
                <a:solidFill>
                  <a:srgbClr val="C00000"/>
                </a:solidFill>
              </a:rPr>
              <a:t>ŽIVÁ  A  NEŽIVÁ</a:t>
            </a:r>
          </a:p>
          <a:p>
            <a:r>
              <a:rPr lang="sk-SK" sz="4400" b="1" dirty="0" smtClean="0">
                <a:solidFill>
                  <a:srgbClr val="C00000"/>
                </a:solidFill>
              </a:rPr>
              <a:t>        PRÍRODA 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32656"/>
            <a:ext cx="9144000" cy="573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 </a:t>
            </a:r>
            <a:r>
              <a:rPr lang="sk-SK" b="1" dirty="0" smtClean="0">
                <a:solidFill>
                  <a:srgbClr val="002060"/>
                </a:solidFill>
                <a:latin typeface="Calibri" pitchFamily="34" charset="0"/>
              </a:rPr>
              <a:t>NEVIDÍŠ  HO, NEPOČUJEŠ,   A  ANI   HO  NECÍTIŤ. </a:t>
            </a:r>
          </a:p>
          <a:p>
            <a:pPr algn="ctr"/>
            <a:r>
              <a:rPr lang="sk-SK" b="1" dirty="0" smtClean="0">
                <a:solidFill>
                  <a:srgbClr val="002060"/>
                </a:solidFill>
                <a:latin typeface="Calibri" pitchFamily="34" charset="0"/>
              </a:rPr>
              <a:t>VŠETKO  ŽIVÉ  JEHO  DÝCHA, BEZ  NEHO  SA  NEDÁ  ŽIŤ. </a:t>
            </a:r>
          </a:p>
          <a:p>
            <a:pPr algn="ctr"/>
            <a:r>
              <a:rPr lang="sk-SK" b="1" dirty="0" smtClean="0">
                <a:latin typeface="Calibri" pitchFamily="34" charset="0"/>
              </a:rPr>
              <a:t>Čo je to? </a:t>
            </a:r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 (VZDUCH)</a:t>
            </a:r>
          </a:p>
          <a:p>
            <a:pPr algn="ctr"/>
            <a:r>
              <a:rPr lang="sk-SK" b="1" dirty="0" smtClean="0">
                <a:latin typeface="Calibri" pitchFamily="34" charset="0"/>
              </a:rPr>
              <a:t>                            (</a:t>
            </a:r>
            <a:r>
              <a:rPr lang="sk-SK" b="1" dirty="0" err="1" smtClean="0">
                <a:latin typeface="Calibri" pitchFamily="34" charset="0"/>
              </a:rPr>
              <a:t>klik</a:t>
            </a:r>
            <a:r>
              <a:rPr lang="sk-SK" b="1" dirty="0" smtClean="0">
                <a:latin typeface="Calibri" pitchFamily="34" charset="0"/>
              </a:rPr>
              <a:t>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sk-SK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sk-SK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sk-SK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/>
              <a:t>VŠADE OKOLO NÁS  JE </a:t>
            </a:r>
            <a:r>
              <a:rPr lang="sk-SK" b="1" dirty="0" smtClean="0">
                <a:solidFill>
                  <a:srgbClr val="C00000"/>
                </a:solidFill>
              </a:rPr>
              <a:t>VZDUCH</a:t>
            </a:r>
            <a:r>
              <a:rPr lang="sk-SK" b="1" dirty="0" smtClean="0"/>
              <a:t>.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/>
              <a:t>POPOZERAJTE SA OKOLO SEBA,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/>
              <a:t> </a:t>
            </a:r>
            <a:r>
              <a:rPr lang="sk-SK" b="1" dirty="0" smtClean="0">
                <a:solidFill>
                  <a:srgbClr val="C00000"/>
                </a:solidFill>
              </a:rPr>
              <a:t>„VIDÍTE HO?“  </a:t>
            </a:r>
            <a:r>
              <a:rPr lang="sk-SK" b="1" dirty="0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/>
              <a:t>NEVIDÍME HO, LEBO JE BEZFAREBNÝ.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sk-SK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sz="2000" b="1" dirty="0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sz="2000" b="1" dirty="0" smtClean="0">
                <a:solidFill>
                  <a:srgbClr val="C00000"/>
                </a:solidFill>
              </a:rPr>
              <a:t>„DETI, PREČO  POTREBUJEME  VZDUCH?“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sz="2000" b="1" dirty="0" smtClean="0">
                <a:solidFill>
                  <a:srgbClr val="C00000"/>
                </a:solidFill>
              </a:rPr>
              <a:t>„MOHLI BY  SME  ŽIŤ BEZ  VZDUCHU?“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sz="2000" b="1" dirty="0" smtClean="0">
                <a:solidFill>
                  <a:srgbClr val="C00000"/>
                </a:solidFill>
              </a:rPr>
              <a:t>„ČO  BY  SA  STALO, KEBY  SME  NEMALI  VZDUCH?“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>
                <a:solidFill>
                  <a:srgbClr val="C00000"/>
                </a:solidFill>
              </a:rPr>
              <a:t> </a:t>
            </a:r>
            <a:endParaRPr lang="sk-SK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/>
              <a:t>VZDUCH  POTREBUJEME PRE SVOJ  ŽIVOT, LEBO JE  V ŇOM  KYSLÍK.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/>
              <a:t>     BEZ VZDUCHU  BY  VŠETKO,  ČO  JE  ŽIVÉ  - RASTLINY, ŽIVOČÍCHY  AJ  ĽUDIA, ZAHYNULI.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/>
              <a:t>VZDUCH  OKOLO  NÁS,  MENÍ   SVOJU  TEPLOTU.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/>
              <a:t>JE  TEPLÝ,  ALEBO  STUDENÝ.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/>
              <a:t>KEĎ JE  ZIMA  A  VYDÝCHNEME  TEPLÝ  VZDUCH, ZRAZÍ  SA  NA  PARU.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/>
              <a:t> KEĎ SA VZDUCH  POHYBUJE  VO  VOĽNEJ  PRÍRODE,  JE  TO  VIETOR.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/>
              <a:t>KEĎ  OTVORÍME  DVERE  A  ZÁROVEŇ  AJ  OKNO, JE  TO  PRIEVAN.</a:t>
            </a:r>
            <a:endParaRPr lang="cs-CZ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773" y="692696"/>
            <a:ext cx="32942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C00000"/>
                </a:solidFill>
              </a:rPr>
              <a:t>„ČO BY SA STALO, KEBY SME NEMALI VODU?“</a:t>
            </a:r>
          </a:p>
          <a:p>
            <a:endParaRPr lang="sk-SK" b="1" dirty="0" smtClean="0">
              <a:solidFill>
                <a:srgbClr val="C00000"/>
              </a:solidFill>
            </a:endParaRPr>
          </a:p>
          <a:p>
            <a:pPr algn="ctr"/>
            <a:r>
              <a:rPr lang="sk-SK" b="1" dirty="0" smtClean="0"/>
              <a:t>V NEŽIVEJ  PRÍRODE  JE  VEĽA  HORNÍN - KAMEŇOV. </a:t>
            </a:r>
          </a:p>
          <a:p>
            <a:pPr algn="ctr"/>
            <a:r>
              <a:rPr lang="sk-SK" b="1" dirty="0" smtClean="0"/>
              <a:t>POSKYTUJÚ  RASTLINÁM  ŽIVOTNÉ  PROSTREDIE  A  RÔZNE  ŽIVINY  Z  HORNÍN.</a:t>
            </a:r>
            <a:r>
              <a:rPr lang="cs-CZ" b="1" dirty="0" smtClean="0"/>
              <a:t> </a:t>
            </a:r>
          </a:p>
          <a:p>
            <a:pPr algn="ctr"/>
            <a:r>
              <a:rPr lang="sk-SK" b="1" dirty="0" smtClean="0"/>
              <a:t>HORNINY, KTORÉ  SA ŤAŽIA  POD  POVRCHOM ZEME, SÚ  VEĽMI  UŽITOČNÉ. 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„ NA  ČO  VYUŽÍVAME  PIESOK, VODU, KAMENE?“</a:t>
            </a:r>
            <a:r>
              <a:rPr lang="sk-SK" b="1" dirty="0" smtClean="0"/>
              <a:t> </a:t>
            </a:r>
          </a:p>
          <a:p>
            <a:pPr algn="ctr"/>
            <a:r>
              <a:rPr lang="sk-SK" b="1" dirty="0" smtClean="0"/>
              <a:t> HORNINY  (KAMENE) - VEĽA  Z  NICH  SA  POUŽÍVA  V  STAVEBNÍCTVE. </a:t>
            </a:r>
            <a:endParaRPr lang="sk-SK" b="1" dirty="0" smtClean="0">
              <a:solidFill>
                <a:srgbClr val="C00000"/>
              </a:solidFill>
            </a:endParaRP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„POTREBUJEME  PÔDU  K  ŽIVOTU?“    „ČO  MYSLÍTE, PREČO?“</a:t>
            </a:r>
          </a:p>
          <a:p>
            <a:pPr algn="ctr"/>
            <a:r>
              <a:rPr lang="cs-CZ" b="1" dirty="0" smtClean="0"/>
              <a:t>NA  POVRCHU ZEME  SA  NACHÁDZA  </a:t>
            </a:r>
            <a:r>
              <a:rPr lang="cs-CZ" b="1" dirty="0" smtClean="0">
                <a:solidFill>
                  <a:srgbClr val="C00000"/>
                </a:solidFill>
              </a:rPr>
              <a:t>PÔDA. </a:t>
            </a:r>
            <a:r>
              <a:rPr lang="cs-CZ" b="1" dirty="0" smtClean="0"/>
              <a:t>V NEJ SA ZAKOREŇUJÚ RASTLINKY.</a:t>
            </a:r>
          </a:p>
          <a:p>
            <a:pPr algn="ctr"/>
            <a:r>
              <a:rPr lang="cs-CZ" b="1" dirty="0" smtClean="0"/>
              <a:t> POD ZEMOU ŽIJE VEĽA ZVIERAT. </a:t>
            </a:r>
            <a:r>
              <a:rPr lang="cs-CZ" b="1" dirty="0" smtClean="0">
                <a:solidFill>
                  <a:srgbClr val="C00000"/>
                </a:solidFill>
              </a:rPr>
              <a:t>„ KTORÉ  ZVIERATÁ  ŽIJÚ  POD  ZEMOU?“</a:t>
            </a:r>
          </a:p>
          <a:p>
            <a:pPr algn="ctr"/>
            <a:r>
              <a:rPr lang="cs-CZ" b="1" dirty="0" smtClean="0"/>
              <a:t> (KRTKOVIA, KRÁLIKY, CHROBÁKY… ) </a:t>
            </a:r>
          </a:p>
          <a:p>
            <a:pPr algn="ctr"/>
            <a:r>
              <a:rPr lang="cs-CZ" b="1" dirty="0" smtClean="0"/>
              <a:t>MAJÚ   TAM TEPLO A  CÍTIA SA  TAM BEZPEČNE.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NAŠA  PLANÉTA  ZEM  MÁ  RÔZNE KRÁĽOVSTVÁ.  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VŠETKO, ČO   SA  V  NICH  NACHÁDZA,  ČO  NÁM  DÁVA  PRÍRODA, JE  NAŠE  BOHATSTVO. </a:t>
            </a:r>
            <a:endParaRPr lang="cs-CZ" b="1" dirty="0" smtClean="0">
              <a:solidFill>
                <a:srgbClr val="C00000"/>
              </a:solidFill>
            </a:endParaRPr>
          </a:p>
          <a:p>
            <a:endParaRPr lang="cs-CZ" b="1" dirty="0" smtClean="0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99458" y="3982998"/>
            <a:ext cx="3345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2348880"/>
            <a:ext cx="8388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VYBERIEME  SA  SPOLU   DO  ROZPRÁVKY.</a:t>
            </a:r>
          </a:p>
          <a:p>
            <a:pPr algn="ctr"/>
            <a:r>
              <a:rPr lang="sk-SK" b="1" dirty="0" smtClean="0"/>
              <a:t> NAVŠTÍVIME  RÔZNE   KRÁĽOVSTVÁ. </a:t>
            </a:r>
            <a:endParaRPr lang="cs-CZ" dirty="0"/>
          </a:p>
        </p:txBody>
      </p:sp>
      <p:pic>
        <p:nvPicPr>
          <p:cNvPr id="9" name="Picture 9" descr="http://t0.gstatic.com/images?q=tbn:ANd9GcTU6xkf_0ktkxYGUeKtg9WMEq64vUjHykiTfGVzDK2CpB3GZ6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98911"/>
            <a:ext cx="3099339" cy="205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Users\Marta\Pictures\1098393_724944554212993_1470089239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53780" t="71419" r="2751" b="4051"/>
          <a:stretch>
            <a:fillRect/>
          </a:stretch>
        </p:blipFill>
        <p:spPr bwMode="auto">
          <a:xfrm>
            <a:off x="3491880" y="4653136"/>
            <a:ext cx="2480119" cy="2204864"/>
          </a:xfrm>
          <a:prstGeom prst="rect">
            <a:avLst/>
          </a:prstGeom>
          <a:noFill/>
        </p:spPr>
      </p:pic>
      <p:pic>
        <p:nvPicPr>
          <p:cNvPr id="12" name="Picture 7" descr="http://t3.gstatic.com/images?q=tbn:ANd9GcQLtzg0ZRN6eMVIOPYhrFqksQbCgSicUlk0c6CV18KYNHxIXL4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580587"/>
            <a:ext cx="2627784" cy="227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RD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0"/>
            <a:ext cx="3059832" cy="275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0" y="0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>
              <a:latin typeface="Calibri" pitchFamily="34" charset="0"/>
            </a:endParaRPr>
          </a:p>
          <a:p>
            <a:endParaRPr lang="sk-SK" b="1" dirty="0" smtClean="0">
              <a:latin typeface="Calibri" pitchFamily="34" charset="0"/>
            </a:endParaRPr>
          </a:p>
          <a:p>
            <a:endParaRPr lang="sk-SK" b="1" dirty="0" smtClean="0">
              <a:latin typeface="Calibri" pitchFamily="34" charset="0"/>
            </a:endParaRPr>
          </a:p>
          <a:p>
            <a:endParaRPr lang="sk-SK" b="1" dirty="0" smtClean="0">
              <a:latin typeface="Calibri" pitchFamily="34" charset="0"/>
            </a:endParaRPr>
          </a:p>
          <a:p>
            <a:endParaRPr lang="sk-SK" b="1" dirty="0" smtClean="0">
              <a:latin typeface="Calibri" pitchFamily="34" charset="0"/>
            </a:endParaRPr>
          </a:p>
          <a:p>
            <a:endParaRPr lang="sk-SK" b="1" dirty="0" smtClean="0">
              <a:latin typeface="Calibri" pitchFamily="34" charset="0"/>
            </a:endParaRPr>
          </a:p>
          <a:p>
            <a:endParaRPr lang="sk-SK" b="1" dirty="0" smtClean="0">
              <a:latin typeface="Calibri" pitchFamily="34" charset="0"/>
            </a:endParaRPr>
          </a:p>
          <a:p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>
              <a:defRPr/>
            </a:pPr>
            <a:endParaRPr lang="cs-CZ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Picture 9" descr="http://t0.gstatic.com/images?q=tbn:ANd9GcTU6xkf_0ktkxYGUeKtg9WMEq64vUjHykiTfGVzDK2CpB3GZ6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052736"/>
            <a:ext cx="2232248" cy="14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67544" y="0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sk-SK" b="1" dirty="0" smtClean="0">
                <a:solidFill>
                  <a:srgbClr val="002060"/>
                </a:solidFill>
                <a:latin typeface="Calibri" pitchFamily="34" charset="0"/>
              </a:rPr>
              <a:t>AJ  ONA  NÁM  ŽIVOT  DÁVA. PIJE  JU  KVET, ČLOVEK, KRAVA.</a:t>
            </a:r>
          </a:p>
          <a:p>
            <a:pPr algn="ctr"/>
            <a:r>
              <a:rPr lang="sk-SK" b="1" dirty="0" smtClean="0">
                <a:solidFill>
                  <a:srgbClr val="002060"/>
                </a:solidFill>
                <a:latin typeface="Calibri" pitchFamily="34" charset="0"/>
              </a:rPr>
              <a:t>V  MORI  SLANÁ, V  RIEKE  SLADKÁ, KTO  JE  TÁTO  KAMARÁTKA?</a:t>
            </a:r>
          </a:p>
          <a:p>
            <a:pPr algn="ctr"/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Čo je to? </a:t>
            </a:r>
            <a:r>
              <a:rPr lang="sk-SK" b="1" dirty="0" smtClean="0">
                <a:solidFill>
                  <a:srgbClr val="002060"/>
                </a:solidFill>
                <a:latin typeface="Calibri" pitchFamily="34" charset="0"/>
              </a:rPr>
              <a:t>(VODA)</a:t>
            </a:r>
          </a:p>
          <a:p>
            <a:pPr algn="ctr"/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75656" y="260648"/>
            <a:ext cx="4968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3200" b="1" dirty="0" smtClean="0">
              <a:solidFill>
                <a:srgbClr val="C00000"/>
              </a:solidFill>
            </a:endParaRPr>
          </a:p>
          <a:p>
            <a:endParaRPr lang="sk-SK" sz="3200" b="1" dirty="0" smtClean="0">
              <a:solidFill>
                <a:srgbClr val="C00000"/>
              </a:solidFill>
            </a:endParaRPr>
          </a:p>
          <a:p>
            <a:endParaRPr lang="sk-SK" sz="3200" b="1" dirty="0" smtClean="0">
              <a:solidFill>
                <a:srgbClr val="C00000"/>
              </a:solidFill>
            </a:endParaRPr>
          </a:p>
          <a:p>
            <a:r>
              <a:rPr lang="sk-SK" sz="3600" b="1" dirty="0" smtClean="0">
                <a:solidFill>
                  <a:srgbClr val="C00000"/>
                </a:solidFill>
              </a:rPr>
              <a:t>KRÁĽOVSTVO „ VODY“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191683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>
              <a:latin typeface="Calibri" pitchFamily="34" charset="0"/>
            </a:endParaRPr>
          </a:p>
          <a:p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r>
              <a:rPr lang="sk-SK" b="1" dirty="0" smtClean="0">
                <a:latin typeface="Calibri" pitchFamily="34" charset="0"/>
              </a:rPr>
              <a:t>VODA JE V PRÍRODE VEĽMI DÔLEŽITÁ. BEZ VODY BY NEBOL ŽIVOT.</a:t>
            </a:r>
          </a:p>
          <a:p>
            <a:pPr algn="ctr"/>
            <a:r>
              <a:rPr lang="sk-SK" b="1" dirty="0" smtClean="0">
                <a:latin typeface="Calibri" pitchFamily="34" charset="0"/>
              </a:rPr>
              <a:t> VŠETKO ŽIVÉ - RASTLINY, ŽIVOČÍCHY, ĽUDIA BY  BEZ VODY ZAHYNULI.</a:t>
            </a:r>
          </a:p>
          <a:p>
            <a:pPr algn="ctr"/>
            <a:r>
              <a:rPr lang="sk-SK" b="1" dirty="0" smtClean="0">
                <a:latin typeface="Calibri" pitchFamily="34" charset="0"/>
              </a:rPr>
              <a:t> NAJVIAC VODY SA  NACHÁDZA V MORIACH.</a:t>
            </a: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„VIETE, AKÁ VODA JE V MORI?“ </a:t>
            </a:r>
            <a:r>
              <a:rPr lang="sk-SK" b="1" dirty="0" smtClean="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sk-SK" b="1" dirty="0" smtClean="0">
                <a:latin typeface="Calibri" pitchFamily="34" charset="0"/>
              </a:rPr>
              <a:t> SLANÁ. </a:t>
            </a:r>
          </a:p>
          <a:p>
            <a:pPr algn="ctr"/>
            <a:r>
              <a:rPr lang="sk-SK" b="1" dirty="0" smtClean="0">
                <a:latin typeface="Calibri" pitchFamily="34" charset="0"/>
              </a:rPr>
              <a:t>  </a:t>
            </a:r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„V RIEKACH, POTOKOCH A JAZERÁCH  JE AKÁ VODA?“ </a:t>
            </a:r>
            <a:r>
              <a:rPr lang="sk-SK" b="1" dirty="0" smtClean="0">
                <a:latin typeface="Calibri" pitchFamily="34" charset="0"/>
              </a:rPr>
              <a:t> - SLADKÁ.</a:t>
            </a:r>
            <a:r>
              <a:rPr lang="sk-SK" dirty="0" smtClean="0">
                <a:latin typeface="Calibri" pitchFamily="34" charset="0"/>
              </a:rPr>
              <a:t>  </a:t>
            </a:r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„KDE  VŠADE  SA VODA   NACHÁDZA?“</a:t>
            </a: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286000" y="486916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dirty="0" smtClean="0">
                <a:solidFill>
                  <a:srgbClr val="002060"/>
                </a:solidFill>
              </a:rPr>
              <a:t>MRAČNÁ, DÁŽĎ, ROSA A ČI  MRÁZ,</a:t>
            </a:r>
          </a:p>
          <a:p>
            <a:pPr algn="ctr">
              <a:defRPr/>
            </a:pPr>
            <a:r>
              <a:rPr lang="sk-SK" b="1" dirty="0" smtClean="0">
                <a:solidFill>
                  <a:srgbClr val="002060"/>
                </a:solidFill>
              </a:rPr>
              <a:t>  TO  JE  VODA  VÔKOL NÁS.  BÝVA  VŠADE –</a:t>
            </a:r>
          </a:p>
          <a:p>
            <a:pPr algn="ctr">
              <a:defRPr/>
            </a:pPr>
            <a:r>
              <a:rPr lang="sk-SK" b="1" dirty="0" smtClean="0">
                <a:solidFill>
                  <a:srgbClr val="002060"/>
                </a:solidFill>
              </a:rPr>
              <a:t> I  KEĎ  SKRYTÁ, PRE  ŽIVOT  JE  DÔLEŽITÁ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479634" y="3244334"/>
            <a:ext cx="1847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5445224"/>
            <a:ext cx="9396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„ZAMYSLELI STE  SA  NIEKEDY, KEĎ  STE  SI  PUSTILI  VODU  Z  VODOVODNÉHO  KOHÚTIKA, 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ODKIAĽ   JE  VODA?“  „ KDE  ZAČÍNA  CESTA  VODY   K  NÁM  DOMOV?“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139953" y="1124744"/>
            <a:ext cx="763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(</a:t>
            </a:r>
            <a:r>
              <a:rPr lang="sk-SK" b="1" dirty="0" err="1" smtClean="0"/>
              <a:t>klik</a:t>
            </a:r>
            <a:r>
              <a:rPr lang="sk-SK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-675455"/>
            <a:ext cx="8820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  <a:p>
            <a:pPr algn="ctr"/>
            <a:endParaRPr lang="sk-SK" b="1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30243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ipsa 6"/>
          <p:cNvSpPr/>
          <p:nvPr/>
        </p:nvSpPr>
        <p:spPr>
          <a:xfrm>
            <a:off x="827584" y="1772816"/>
            <a:ext cx="50405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Elipsa 8"/>
          <p:cNvSpPr/>
          <p:nvPr/>
        </p:nvSpPr>
        <p:spPr>
          <a:xfrm>
            <a:off x="1979712" y="1844824"/>
            <a:ext cx="504056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Elipsa 10"/>
          <p:cNvSpPr/>
          <p:nvPr/>
        </p:nvSpPr>
        <p:spPr>
          <a:xfrm>
            <a:off x="3203848" y="2060848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Elipsa 12"/>
          <p:cNvSpPr/>
          <p:nvPr/>
        </p:nvSpPr>
        <p:spPr>
          <a:xfrm flipV="1">
            <a:off x="4499992" y="2996952"/>
            <a:ext cx="79208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Elipsa 16"/>
          <p:cNvSpPr/>
          <p:nvPr/>
        </p:nvSpPr>
        <p:spPr>
          <a:xfrm>
            <a:off x="6516216" y="3789040"/>
            <a:ext cx="1224136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5" name="Obdélník 14"/>
          <p:cNvSpPr/>
          <p:nvPr/>
        </p:nvSpPr>
        <p:spPr>
          <a:xfrm>
            <a:off x="0" y="0"/>
            <a:ext cx="9144000" cy="188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PRAMIENOK</a:t>
            </a:r>
            <a:r>
              <a:rPr lang="sk-SK" sz="1400" b="1" dirty="0" smtClean="0"/>
              <a:t>-  VYVIERA  HLBOKO  V  HORÁCH:  Z  PRAMIENKA  VON  VODA  TEČIE. VERTE,  NIKDE  NEUTEČIE.</a:t>
            </a:r>
          </a:p>
          <a:p>
            <a:r>
              <a:rPr lang="sk-SK" sz="1400" b="1" dirty="0" smtClean="0"/>
              <a:t> ANI  ZA  DEŇ, ANI  RÔČIK, AŽ  SA  ZVÄČŠÍ    NA  POTÔČIK.</a:t>
            </a:r>
          </a:p>
          <a:p>
            <a:r>
              <a:rPr lang="sk-SK" sz="1400" b="1" dirty="0" smtClean="0">
                <a:solidFill>
                  <a:srgbClr val="FF0000"/>
                </a:solidFill>
              </a:rPr>
              <a:t>POTÔČIK-</a:t>
            </a:r>
            <a:r>
              <a:rPr lang="sk-SK" sz="1400" b="1" dirty="0" smtClean="0"/>
              <a:t>  A POTÔČIK  NIE  JE  KRÁTKY, MÁ  AJ  SVOJE  KAMARÁTKY. TEČÚ   Z  BREHOV  PEKNE  DOLU ,  VYTVORILI  </a:t>
            </a:r>
          </a:p>
          <a:p>
            <a:r>
              <a:rPr lang="sk-SK" sz="1400" b="1" dirty="0" smtClean="0">
                <a:solidFill>
                  <a:srgbClr val="FF0000"/>
                </a:solidFill>
              </a:rPr>
              <a:t>POTOK </a:t>
            </a:r>
            <a:r>
              <a:rPr lang="sk-SK" sz="1400" b="1" dirty="0" smtClean="0">
                <a:solidFill>
                  <a:srgbClr val="C00000"/>
                </a:solidFill>
              </a:rPr>
              <a:t> </a:t>
            </a:r>
            <a:r>
              <a:rPr lang="sk-SK" sz="1400" b="1" dirty="0" smtClean="0"/>
              <a:t>A  </a:t>
            </a:r>
            <a:r>
              <a:rPr lang="sk-SK" sz="1400" b="1" dirty="0" smtClean="0">
                <a:solidFill>
                  <a:srgbClr val="FF0000"/>
                </a:solidFill>
              </a:rPr>
              <a:t>RIEKU</a:t>
            </a:r>
            <a:r>
              <a:rPr lang="sk-SK" sz="1400" b="1" dirty="0" smtClean="0">
                <a:solidFill>
                  <a:srgbClr val="C00000"/>
                </a:solidFill>
              </a:rPr>
              <a:t>  </a:t>
            </a:r>
            <a:r>
              <a:rPr lang="sk-SK" sz="1400" b="1" dirty="0" smtClean="0"/>
              <a:t>SPOLU.</a:t>
            </a:r>
          </a:p>
          <a:p>
            <a:r>
              <a:rPr lang="sk-SK" sz="1400" b="1" dirty="0" smtClean="0">
                <a:solidFill>
                  <a:srgbClr val="FF0000"/>
                </a:solidFill>
              </a:rPr>
              <a:t>RIEKA</a:t>
            </a:r>
            <a:r>
              <a:rPr lang="sk-SK" sz="1400" b="1" dirty="0" smtClean="0"/>
              <a:t>-  RIEKA  VODU  CESTOU  ZBIERA, NIK  SA  ZA  TO  NENAHNEVÁ. NIE  JE  ŽIADNA  POTVORA, VLIALA  SA  AŽ  DO  MORA. </a:t>
            </a:r>
          </a:p>
          <a:p>
            <a:r>
              <a:rPr lang="sk-SK" sz="1400" b="1" dirty="0" smtClean="0">
                <a:solidFill>
                  <a:srgbClr val="FF0000"/>
                </a:solidFill>
              </a:rPr>
              <a:t>MORE-  </a:t>
            </a:r>
            <a:r>
              <a:rPr lang="sk-SK" sz="1400" b="1" dirty="0" smtClean="0"/>
              <a:t>MORE  TÍŠKO  ŠUMÍ, ŠUMÍ, POHOJDÁVA  VLNKY, VLNY.  TU  JE  JASNÁ  ODPOVEĎ. MORE  VRÁTI  VODU  SPÄŤ.</a:t>
            </a:r>
          </a:p>
          <a:p>
            <a:r>
              <a:rPr lang="sk-SK" sz="1400" b="1" dirty="0" smtClean="0"/>
              <a:t> V  TEPLE  STVORÍ OBLÁČIK, TEN  NASADNE  NA  VLÁČIK. VŠETKU  VODU  NASPÄŤ  NESIE, ABY  NEBOL  SMÄD  NA  SVETE.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0" y="486916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latin typeface="Calibri" pitchFamily="34" charset="0"/>
              </a:rPr>
              <a:t>VODA</a:t>
            </a:r>
            <a:r>
              <a:rPr lang="sk-SK" sz="16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sk-SK" sz="1600" b="1" dirty="0" smtClean="0">
                <a:latin typeface="Calibri" pitchFamily="34" charset="0"/>
              </a:rPr>
              <a:t> SA NACHÁDZA  AJ  V  ZEMI. HLBOKO ZO ZEME VYVIERAJÚ  PRAMENE VODY,  V KTORÝCH  JE VEĽA ZDRAVIU PROSPEŠNÝCH LÁTOK. VOLÁME JU  MINERÁLNA VODA.  TAM  KDE SA  VYSKYTUJÚ  PRAMENE MINERÁLNEJ VODY, VYBUDOVALI  ĽUDIA  KÚPELE. LIEČIVÚ VODU  NAPÚŠŤAJÚ  DO  BAZÉNOV  A ĽUDIA SA </a:t>
            </a:r>
          </a:p>
          <a:p>
            <a:r>
              <a:rPr lang="sk-SK" sz="1600" b="1" dirty="0" smtClean="0">
                <a:latin typeface="Calibri" pitchFamily="34" charset="0"/>
              </a:rPr>
              <a:t>V NICH KÚPU A LIEČIA SI RÔZNE CHOROBY.  VODA  SA  PLNÍ  AJ  DO FLIAŠ  A  KÚPIME SI JU V OBCHODOCH.  BEZ  VODY  NIET  ŽIVOTA. ZVIERATÁ  PIJÚ VODU Z  RIEKY.  ĽUDIA  POTREBUJÚ VODU  AJ  NA  </a:t>
            </a:r>
            <a:r>
              <a:rPr lang="sk-SK" sz="1600" b="1" dirty="0" smtClean="0">
                <a:latin typeface="Calibri" pitchFamily="34" charset="0"/>
              </a:rPr>
              <a:t>UMÝVANIE, VARENIE... </a:t>
            </a:r>
            <a:r>
              <a:rPr lang="sk-SK" sz="1600" b="1" dirty="0" smtClean="0">
                <a:latin typeface="Calibri" pitchFamily="34" charset="0"/>
              </a:rPr>
              <a:t>BEZ VODY  BY  RASTLINY ZVÄDLI  A  ZAHYNULI. VO VODE  ŽIJÚ  MNOHÉ  ZVIERATÁ  A  RASTLINY. </a:t>
            </a:r>
            <a:endParaRPr lang="sk-SK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sk-SK" sz="1600" b="1" dirty="0" smtClean="0">
                <a:solidFill>
                  <a:srgbClr val="C00000"/>
                </a:solidFill>
                <a:latin typeface="Calibri" pitchFamily="34" charset="0"/>
              </a:rPr>
              <a:t>„ČO  VŠETKO  BY  ČLOVEK  NEMOHOL  ROBIŤ, KEBY  NEMAL  VODU?“</a:t>
            </a:r>
            <a:r>
              <a:rPr lang="sk-SK" sz="1600" b="1" dirty="0" smtClean="0">
                <a:latin typeface="Calibri" pitchFamily="34" charset="0"/>
              </a:rPr>
              <a:t> </a:t>
            </a:r>
            <a:endParaRPr lang="cs-CZ" sz="16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cs-CZ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43608" y="126876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pc="50" dirty="0" smtClean="0">
                <a:ln w="11430">
                  <a:noFill/>
                </a:ln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403648" y="4077072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spc="50" dirty="0" smtClean="0">
              <a:ln w="11430">
                <a:noFill/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spc="50" dirty="0" smtClean="0">
              <a:ln w="11430">
                <a:noFill/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spc="50" dirty="0" smtClean="0">
                <a:ln w="11430">
                  <a:noFill/>
                </a:ln>
              </a:rPr>
              <a:t> 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004047" y="4365104"/>
            <a:ext cx="3240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spc="50" dirty="0" smtClean="0">
              <a:ln w="11430">
                <a:noFill/>
              </a:ln>
            </a:endParaRPr>
          </a:p>
          <a:p>
            <a:pPr algn="ctr"/>
            <a:r>
              <a:rPr lang="cs-CZ" b="1" spc="50" dirty="0" smtClean="0">
                <a:ln w="11430">
                  <a:noFill/>
                </a:ln>
              </a:rPr>
              <a:t>.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-396552" y="2924944"/>
            <a:ext cx="5438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6000" b="1" spc="50" dirty="0" smtClean="0">
                <a:ln w="11430">
                  <a:noFill/>
                </a:ln>
                <a:solidFill>
                  <a:srgbClr val="C00000"/>
                </a:solidFill>
              </a:rPr>
              <a:t>       </a:t>
            </a:r>
            <a:endParaRPr lang="cs-CZ" sz="6000" dirty="0"/>
          </a:p>
        </p:txBody>
      </p:sp>
      <p:sp>
        <p:nvSpPr>
          <p:cNvPr id="20" name="Obdélník 19"/>
          <p:cNvSpPr/>
          <p:nvPr/>
        </p:nvSpPr>
        <p:spPr>
          <a:xfrm>
            <a:off x="971600" y="692696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               </a:t>
            </a:r>
          </a:p>
          <a:p>
            <a:r>
              <a:rPr lang="sk-SK" sz="2800" b="1" dirty="0" smtClean="0">
                <a:solidFill>
                  <a:srgbClr val="C00000"/>
                </a:solidFill>
              </a:rPr>
              <a:t>              </a:t>
            </a:r>
            <a:r>
              <a:rPr lang="sk-SK" sz="4000" b="1" dirty="0" smtClean="0">
                <a:solidFill>
                  <a:srgbClr val="C00000"/>
                </a:solidFill>
              </a:rPr>
              <a:t>KRÁĽOVSTVO „PIESKU“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9552" y="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rgbClr val="002060"/>
                </a:solidFill>
                <a:latin typeface="Calibri" pitchFamily="34" charset="0"/>
              </a:rPr>
              <a:t>JEMNÝ  JE  A  DROBULINKÝ, MÔŽEŠ  SI  HO  PRESÝPAŤ. DETI Z  NEHO FORMIČKAMI ROBIA  TORTU, TUNEL, HRAD. </a:t>
            </a:r>
          </a:p>
          <a:p>
            <a:pPr algn="ctr"/>
            <a:r>
              <a:rPr lang="sk-SK" b="1" dirty="0" smtClean="0">
                <a:latin typeface="Calibri" pitchFamily="34" charset="0"/>
              </a:rPr>
              <a:t>Čo je to? </a:t>
            </a:r>
            <a:r>
              <a:rPr lang="sk-SK" b="1" dirty="0" smtClean="0">
                <a:solidFill>
                  <a:srgbClr val="002060"/>
                </a:solidFill>
                <a:latin typeface="Calibri" pitchFamily="34" charset="0"/>
              </a:rPr>
              <a:t>(PIESOK)</a:t>
            </a:r>
          </a:p>
          <a:p>
            <a:pPr algn="ctr"/>
            <a:r>
              <a:rPr lang="sk-SK" b="1" dirty="0" smtClean="0">
                <a:latin typeface="Calibri" pitchFamily="34" charset="0"/>
              </a:rPr>
              <a:t>                  (</a:t>
            </a:r>
            <a:r>
              <a:rPr lang="sk-SK" b="1" dirty="0" err="1" smtClean="0">
                <a:latin typeface="Calibri" pitchFamily="34" charset="0"/>
              </a:rPr>
              <a:t>klik</a:t>
            </a:r>
            <a:r>
              <a:rPr lang="sk-SK" b="1" dirty="0" smtClean="0">
                <a:latin typeface="Calibri" pitchFamily="34" charset="0"/>
              </a:rPr>
              <a:t>)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0" y="1916832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latin typeface="Calibri" pitchFamily="34" charset="0"/>
              </a:rPr>
              <a:t> KEĎ  VONKU  SVIETI SLNIEČKO, IDEME SA HRAŤ  NA  ŠKOLSKÝ  DVOR. ZOBERIEME SI  FORMIČKY, LOPATKY, VEDIERKA. CHLAPCI  SI  Z  PIESKU  STAVAJÚ HRADY, DIEVČATÁ  VEDIERKAMI  VYKLOPUJÚ TORTY. </a:t>
            </a:r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„AKÝ  JE  PIESOK?“ </a:t>
            </a:r>
            <a:r>
              <a:rPr lang="sk-SK" b="1" dirty="0" smtClean="0">
                <a:latin typeface="Calibri" pitchFamily="34" charset="0"/>
              </a:rPr>
              <a:t>(SYPKÝ)  </a:t>
            </a:r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„ČO  MYSLÍTE DETI, Z ČOHO  VZNIKOL  PIESOK?“ </a:t>
            </a:r>
            <a:r>
              <a:rPr lang="sk-SK" b="1" dirty="0" smtClean="0">
                <a:latin typeface="Calibri" pitchFamily="34" charset="0"/>
              </a:rPr>
              <a:t>ZRNIEČKA  PIESKU  SÚ  ÚLOMKY  SKÁL, KTORÉ  SA  MENIA  NA  CELKOM DROBNÉ ČIASTOČKY. MORE  A  RIEKY UNÁŠAJÚ  KÚSKY SKÁL  A  OBRUSUJÚ ICH. TIE  SA  MENIA  NA  DROBNÝ  ŠTRK  A  POTOM  NA  ZRNKÁ  PIESKU. </a:t>
            </a:r>
            <a:endParaRPr lang="cs-CZ" b="1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9" name="Picture 56" descr="MPj02013300000[1]"/>
          <p:cNvPicPr>
            <a:picLocks noChangeAspect="1" noChangeArrowheads="1"/>
          </p:cNvPicPr>
          <p:nvPr/>
        </p:nvPicPr>
        <p:blipFill>
          <a:blip r:embed="rId2" cstate="print"/>
          <a:srcRect t="14383"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ek 2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1359768" cy="127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2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7232"/>
            <a:ext cx="2088232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ázek 2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08848"/>
            <a:ext cx="1215752" cy="134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ok 17" descr="images (13)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112" y="6309320"/>
            <a:ext cx="2088232" cy="548680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24" name="Obrázok 17" descr="images (13)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7744" y="5157192"/>
            <a:ext cx="1944216" cy="764704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25" name="Obrázok 17" descr="images (13)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6296" y="260648"/>
            <a:ext cx="1728192" cy="1368152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1026" name="Picture 2" descr="G:\27. Živá a neživá príroda\1898021_717688831609371_2018847707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1907704" cy="1662314"/>
          </a:xfrm>
          <a:prstGeom prst="rect">
            <a:avLst/>
          </a:prstGeom>
          <a:noFill/>
        </p:spPr>
      </p:pic>
      <p:pic>
        <p:nvPicPr>
          <p:cNvPr id="12" name="Picture 8" descr="C:\Users\Marta\Pictures\1098393_724944554212993_1470089239_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53780" t="37258" r="861" b="35545"/>
          <a:stretch>
            <a:fillRect/>
          </a:stretch>
        </p:blipFill>
        <p:spPr bwMode="auto">
          <a:xfrm>
            <a:off x="0" y="3473419"/>
            <a:ext cx="2627784" cy="2352808"/>
          </a:xfrm>
          <a:prstGeom prst="rect">
            <a:avLst/>
          </a:prstGeom>
          <a:noFill/>
        </p:spPr>
      </p:pic>
      <p:pic>
        <p:nvPicPr>
          <p:cNvPr id="10" name="Picture 8" descr="C:\Users\Marta\Pictures\1098393_724944554212993_1470089239_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53780" t="71419" r="2751" b="4051"/>
          <a:stretch>
            <a:fillRect/>
          </a:stretch>
        </p:blipFill>
        <p:spPr bwMode="auto">
          <a:xfrm>
            <a:off x="6300192" y="3789040"/>
            <a:ext cx="2843808" cy="252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Marta\Desktop\imagesCA11DNB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819650"/>
            <a:ext cx="2238375" cy="2038350"/>
          </a:xfrm>
          <a:prstGeom prst="rect">
            <a:avLst/>
          </a:prstGeom>
          <a:noFill/>
        </p:spPr>
      </p:pic>
      <p:pic>
        <p:nvPicPr>
          <p:cNvPr id="4" name="Picture 2" descr="C:\Users\Marta\Desktop\imagesCAEZEXN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077072"/>
            <a:ext cx="2743894" cy="1885950"/>
          </a:xfrm>
          <a:prstGeom prst="rect">
            <a:avLst/>
          </a:prstGeom>
          <a:noFill/>
        </p:spPr>
      </p:pic>
      <p:pic>
        <p:nvPicPr>
          <p:cNvPr id="13" name="Picture 11" descr="159_soliter,_75x60cm,_50cm_výška,_130kg,_vápen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192522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Marta\Desktop\imagesCAQ6EVH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30240" t="13440" r="28026" b="16001"/>
          <a:stretch>
            <a:fillRect/>
          </a:stretch>
        </p:blipFill>
        <p:spPr bwMode="auto">
          <a:xfrm>
            <a:off x="7199784" y="2636912"/>
            <a:ext cx="1944216" cy="3287028"/>
          </a:xfrm>
          <a:prstGeom prst="rect">
            <a:avLst/>
          </a:prstGeom>
          <a:noFill/>
        </p:spPr>
      </p:pic>
      <p:pic>
        <p:nvPicPr>
          <p:cNvPr id="7" name="Picture 2" descr="G:\Ž a N\Nová složka (2)\kniznicaCAOHHH9Z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1256"/>
            <a:ext cx="2339752" cy="2339752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1772816"/>
            <a:ext cx="716428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latin typeface="Calibri" pitchFamily="34" charset="0"/>
              </a:rPr>
              <a:t>AJ  KEĎ  SÚ  KAMENE  NEŽIVÉ, MAJÚ  SVOJE  PRÍBEHY :</a:t>
            </a:r>
          </a:p>
          <a:p>
            <a:pPr algn="ctr"/>
            <a:r>
              <a:rPr lang="sk-SK" b="1" dirty="0" smtClean="0">
                <a:latin typeface="Calibri" pitchFamily="34" charset="0"/>
              </a:rPr>
              <a:t> PRI  STUDNIČKE SEDELA LESNÁ  VÍLA.   VŠIMLA SI  PEKNÝ  KAMEŇ</a:t>
            </a:r>
          </a:p>
          <a:p>
            <a:pPr algn="ctr"/>
            <a:r>
              <a:rPr lang="sk-SK" b="1" dirty="0" smtClean="0">
                <a:latin typeface="Calibri" pitchFamily="34" charset="0"/>
              </a:rPr>
              <a:t> A  ROZPRÁVALA MU, AKO JE V LESE KRÁSNE. </a:t>
            </a:r>
            <a:r>
              <a:rPr lang="sk-SK" sz="1600" b="1" dirty="0" smtClean="0">
                <a:latin typeface="Calibri" pitchFamily="34" charset="0"/>
              </a:rPr>
              <a:t>„ŠKODA, ŽE SI  NEŽIVÝ . </a:t>
            </a:r>
          </a:p>
          <a:p>
            <a:pPr algn="ctr"/>
            <a:r>
              <a:rPr lang="sk-SK" sz="1600" b="1" dirty="0" smtClean="0">
                <a:latin typeface="Calibri" pitchFamily="34" charset="0"/>
              </a:rPr>
              <a:t>NEMÔŽEŠ NIČ VIDIEŤ, POČUŤ, CÍTIŤ...“</a:t>
            </a:r>
          </a:p>
          <a:p>
            <a:pPr algn="ctr"/>
            <a:r>
              <a:rPr lang="sk-SK" sz="16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„VŠIMLI  STE  SI  KAMENE  V  POTOKU  ALEBO  V  RIEKE?  AKÝ  MAJÚ  TVAR? „ </a:t>
            </a:r>
            <a:r>
              <a:rPr lang="sk-SK" sz="1600" b="1" dirty="0" smtClean="0">
                <a:latin typeface="Calibri" pitchFamily="34" charset="0"/>
                <a:cs typeface="Times New Roman" pitchFamily="18" charset="0"/>
              </a:rPr>
              <a:t>(OKRÚHLY) . VLNY  VODY   NARÁŽAJÚ  NA   KAMENE, KTORÉ  SA  POHYBOM  </a:t>
            </a:r>
          </a:p>
          <a:p>
            <a:pPr algn="ctr"/>
            <a:r>
              <a:rPr lang="sk-SK" sz="1600" b="1" dirty="0" smtClean="0">
                <a:latin typeface="Calibri" pitchFamily="34" charset="0"/>
                <a:cs typeface="Times New Roman" pitchFamily="18" charset="0"/>
              </a:rPr>
              <a:t>PO  DNE  POTOKA  ALEBO  RIEKY   OBRUSUJÚ.  </a:t>
            </a:r>
          </a:p>
          <a:p>
            <a:pPr algn="ctr"/>
            <a:r>
              <a:rPr lang="sk-SK" sz="1600" b="1" dirty="0" smtClean="0">
                <a:latin typeface="Calibri" pitchFamily="34" charset="0"/>
                <a:cs typeface="Times New Roman" pitchFamily="18" charset="0"/>
              </a:rPr>
              <a:t>ALEBO  SKALU  OBRUSUJE  DROBNÝ  PIESOK, KTORÝ  SA  NACHÁDZA  VO  VODE.</a:t>
            </a:r>
          </a:p>
          <a:p>
            <a:pPr algn="ctr"/>
            <a:r>
              <a:rPr lang="sk-SK" sz="1600" b="1" dirty="0" smtClean="0">
                <a:solidFill>
                  <a:srgbClr val="C00000"/>
                </a:solidFill>
                <a:latin typeface="Calibri" pitchFamily="34" charset="0"/>
              </a:rPr>
              <a:t>„ AKÝ  JE  KAMEŇ?“ </a:t>
            </a:r>
          </a:p>
          <a:p>
            <a:pPr algn="ctr"/>
            <a:r>
              <a:rPr lang="sk-SK" sz="1600" b="1" dirty="0" smtClean="0">
                <a:latin typeface="Calibri" pitchFamily="34" charset="0"/>
              </a:rPr>
              <a:t>(TVRDÝ).</a:t>
            </a:r>
            <a:r>
              <a:rPr lang="sk-SK" sz="16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endParaRPr lang="sk-SK" sz="1600" b="1" dirty="0" smtClean="0">
              <a:latin typeface="Calibri" pitchFamily="34" charset="0"/>
            </a:endParaRPr>
          </a:p>
          <a:p>
            <a:endParaRPr lang="sk-SK" b="1" dirty="0" smtClean="0"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67544" y="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rgbClr val="002060"/>
                </a:solidFill>
                <a:latin typeface="Calibri" pitchFamily="34" charset="0"/>
              </a:rPr>
              <a:t>MALÉ  SME  A  OKRÚHLUČKÉ, VEĽKÉ  AKO  BRALÁ. TVRDÉ  SVALY, TVRDÉ  SRDCE  MÁ...?    AJ....?</a:t>
            </a:r>
            <a:r>
              <a:rPr lang="sk-SK" b="1" dirty="0" smtClean="0">
                <a:latin typeface="Calibri" pitchFamily="34" charset="0"/>
              </a:rPr>
              <a:t> (KAMEŇ, SKALA)                     (</a:t>
            </a:r>
            <a:r>
              <a:rPr lang="sk-SK" b="1" dirty="0" err="1" smtClean="0">
                <a:latin typeface="Calibri" pitchFamily="34" charset="0"/>
              </a:rPr>
              <a:t>klik</a:t>
            </a:r>
            <a:r>
              <a:rPr lang="sk-SK" b="1" dirty="0" smtClean="0">
                <a:latin typeface="Calibri" pitchFamily="34" charset="0"/>
              </a:rPr>
              <a:t>)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67544" y="76470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KRÁĽOVSTVO „ KAMEŇA“</a:t>
            </a:r>
            <a:endParaRPr lang="cs-CZ" sz="4000" dirty="0">
              <a:solidFill>
                <a:srgbClr val="C00000"/>
              </a:solidFill>
            </a:endParaRPr>
          </a:p>
        </p:txBody>
      </p:sp>
      <p:pic>
        <p:nvPicPr>
          <p:cNvPr id="12" name="Picture 7" descr="http://t3.gstatic.com/images?q=tbn:ANd9GcQLtzg0ZRN6eMVIOPYhrFqksQbCgSicUlk0c6CV18KYNHxIXL4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149080"/>
            <a:ext cx="349807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Marta\Desktop\imagesCAG1PVM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7696" y="5013176"/>
            <a:ext cx="2736304" cy="2647181"/>
          </a:xfrm>
          <a:prstGeom prst="rect">
            <a:avLst/>
          </a:prstGeom>
          <a:noFill/>
        </p:spPr>
      </p:pic>
      <p:pic>
        <p:nvPicPr>
          <p:cNvPr id="14" name="Picture 2" descr="mhtml:file://F:\4.ROČNÍK\PRÍRODOVEDA%20-%204.r\Prečo%20sa%20skaly%20lámu\Povedali%20o%20kameni.mht!http://www.juko56.dobrosoft.sk/povedali/skala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620688"/>
            <a:ext cx="1425344" cy="112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-243408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>
              <a:latin typeface="Calibri" pitchFamily="34" charset="0"/>
            </a:endParaRPr>
          </a:p>
          <a:p>
            <a:r>
              <a:rPr lang="sk-SK" sz="4000" b="1" dirty="0" smtClean="0">
                <a:solidFill>
                  <a:srgbClr val="C00000"/>
                </a:solidFill>
              </a:rPr>
              <a:t>                KRÁĽOVSTVO „ PÔDY“</a:t>
            </a:r>
            <a:endParaRPr lang="sk-SK" b="1" dirty="0" smtClean="0">
              <a:latin typeface="Calibri" pitchFamily="34" charset="0"/>
            </a:endParaRPr>
          </a:p>
          <a:p>
            <a:pPr algn="ctr"/>
            <a:r>
              <a:rPr lang="sk-SK" b="1" dirty="0" smtClean="0">
                <a:latin typeface="Calibri" pitchFamily="34" charset="0"/>
              </a:rPr>
              <a:t>TENKÁ  VRSTVA  NA   POVRCHU ZEME, DO  KTOREJ  RASTLINKY  ZAPÚŠŤAJÚ  KORENE  SA  NAZÝVA  </a:t>
            </a:r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PÔDA</a:t>
            </a:r>
            <a:r>
              <a:rPr lang="sk-SK" b="1" dirty="0" smtClean="0">
                <a:latin typeface="Calibri" pitchFamily="34" charset="0"/>
              </a:rPr>
              <a:t>. V PÔDE RASTÚ RASTLINY -  KVETY, STROMY, HUBY... </a:t>
            </a:r>
          </a:p>
          <a:p>
            <a:pPr algn="ctr"/>
            <a:r>
              <a:rPr lang="sk-SK" b="1" dirty="0" smtClean="0">
                <a:latin typeface="Calibri" pitchFamily="34" charset="0"/>
              </a:rPr>
              <a:t>ČERPAJÚ  Z  PÔDY  VÝŽIVNÉ  LÁTKY. V  PÔDE  ŽIJE  AJ  MNOHO  ŽIVOČÍCHOV.</a:t>
            </a:r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„KTORÉ  ŽIVOČÍCHY  ŽIJÚ  V  PÔDE?“  </a:t>
            </a:r>
            <a:r>
              <a:rPr lang="sk-SK" b="1" dirty="0" smtClean="0">
                <a:latin typeface="Calibri" pitchFamily="34" charset="0"/>
              </a:rPr>
              <a:t>(SLIMÁK,  DÁŽĎOVKY, MRAVCE, PAVÚKY,  KRTKO...) 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b="1" dirty="0" smtClean="0">
                <a:latin typeface="Calibri" pitchFamily="34" charset="0"/>
              </a:rPr>
              <a:t>ABY MALI V NEJ DOSTATOK LÁTOK NA SVOJU VÝŽIVU, TREBA SA O PÔDU STARAŤ. </a:t>
            </a:r>
          </a:p>
          <a:p>
            <a:pPr algn="ctr"/>
            <a:r>
              <a:rPr lang="sk-SK" b="1" dirty="0" smtClean="0">
                <a:latin typeface="Calibri" pitchFamily="34" charset="0"/>
              </a:rPr>
              <a:t>ĽUDIA PÔDU OBRÁBAJÚ,  KYPRIA, RÝĽUJÚ,  ORÚ...</a:t>
            </a:r>
            <a:r>
              <a:rPr lang="sk-SK" dirty="0" smtClean="0"/>
              <a:t>  </a:t>
            </a:r>
            <a:r>
              <a:rPr lang="sk-SK" b="1" dirty="0" smtClean="0"/>
              <a:t>ZASADÍME DO  ZEME  SEMIENKA  A HÓKUS - PÓKUS, VYRASTÚ  NÁM ZO ZEME .... </a:t>
            </a:r>
            <a:r>
              <a:rPr lang="sk-SK" b="1" dirty="0" smtClean="0">
                <a:solidFill>
                  <a:srgbClr val="C00000"/>
                </a:solidFill>
              </a:rPr>
              <a:t>“ČO VŠETKO VYRASTIE Z  PÔDY?“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  ( MRKVA, RAJČINA, ZEMIAKY...JABLOŇ, HRUŠKA...)</a:t>
            </a:r>
          </a:p>
          <a:p>
            <a:pPr algn="ctr"/>
            <a:r>
              <a:rPr lang="sk-SK" b="1" dirty="0" smtClean="0"/>
              <a:t>KEĎ ICH  ZJEM, O  KÚŠTIK  VYRASTIEM.</a:t>
            </a:r>
            <a:endParaRPr lang="sk-SK" dirty="0" smtClean="0"/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„KTO  TIE  ČARY  ROBÍ?“</a:t>
            </a:r>
            <a:r>
              <a:rPr lang="sk-SK" b="1" dirty="0" smtClean="0"/>
              <a:t> -   DÁŽĎ  A  ZEM.  </a:t>
            </a:r>
            <a:r>
              <a:rPr lang="sk-SK" b="1" dirty="0" smtClean="0">
                <a:solidFill>
                  <a:srgbClr val="C00000"/>
                </a:solidFill>
              </a:rPr>
              <a:t>„KTO  RASTLINKY  ZOHRIEVA?“  </a:t>
            </a:r>
            <a:r>
              <a:rPr lang="sk-SK" dirty="0" smtClean="0"/>
              <a:t>- </a:t>
            </a:r>
            <a:r>
              <a:rPr lang="sk-SK" b="1" dirty="0" smtClean="0"/>
              <a:t>SLNKO.</a:t>
            </a:r>
          </a:p>
          <a:p>
            <a:pPr algn="ctr"/>
            <a:r>
              <a:rPr lang="sk-SK" b="1" dirty="0" smtClean="0">
                <a:solidFill>
                  <a:srgbClr val="002060"/>
                </a:solidFill>
              </a:rPr>
              <a:t>ĎAKUJEM  TI  ZEMIČKA  ZA  TO,  ŽE  NÁM  Z  TEBA  VYRÁSTLO  ZLATO.</a:t>
            </a:r>
          </a:p>
          <a:p>
            <a:pPr algn="ctr"/>
            <a:r>
              <a:rPr lang="sk-SK" b="1" dirty="0" smtClean="0">
                <a:solidFill>
                  <a:srgbClr val="002060"/>
                </a:solidFill>
              </a:rPr>
              <a:t> ĎAKUJEM  TI  ZEMIČKA Z  LÁSKY, ŽE  NÁM  Z  TEBA  VYRÁSTLI  KLÁSKY.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3" name="Picture 10" descr="o-spolocnost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581128"/>
            <a:ext cx="1944216" cy="1864472"/>
          </a:xfrm>
          <a:prstGeom prst="rect">
            <a:avLst/>
          </a:prstGeom>
          <a:noFill/>
        </p:spPr>
      </p:pic>
      <p:pic>
        <p:nvPicPr>
          <p:cNvPr id="4" name="Picture 1414" descr="Landscape Mountain Trees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9936"/>
            <a:ext cx="4932040" cy="268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80px-Soil_profi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1F2"/>
              </a:clrFrom>
              <a:clrTo>
                <a:srgbClr val="F5F1F2">
                  <a:alpha val="0"/>
                </a:srgbClr>
              </a:clrTo>
            </a:clrChange>
          </a:blip>
          <a:srcRect l="24240"/>
          <a:stretch>
            <a:fillRect/>
          </a:stretch>
        </p:blipFill>
        <p:spPr bwMode="auto">
          <a:xfrm>
            <a:off x="6228184" y="3818520"/>
            <a:ext cx="2915816" cy="303948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6" name="Obrázok 4" descr="thwea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61048"/>
            <a:ext cx="1969504" cy="1414462"/>
          </a:xfrm>
          <a:prstGeom prst="rect">
            <a:avLst/>
          </a:prstGeom>
        </p:spPr>
      </p:pic>
      <p:pic>
        <p:nvPicPr>
          <p:cNvPr id="7" name="Picture 2" descr="D:\škola\Obrázky\Prezentácie\slnoko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9900" y="2348880"/>
            <a:ext cx="1054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</a:rPr>
              <a:t>OD  SEMIENKA  K  RASTLINKE</a:t>
            </a:r>
          </a:p>
          <a:p>
            <a:pPr algn="ctr"/>
            <a:r>
              <a:rPr lang="sk-SK" b="1" dirty="0" smtClean="0"/>
              <a:t>POZORNE  SA  DÍVAJ, PEKNE PRI TOM  SNÍVAJ.</a:t>
            </a:r>
          </a:p>
          <a:p>
            <a:pPr algn="ctr"/>
            <a:r>
              <a:rPr lang="sk-SK" b="1" dirty="0" smtClean="0"/>
              <a:t>POTREBUJEŠ  HLINU,SLNIEČKO A DÁŽĎ</a:t>
            </a:r>
          </a:p>
          <a:p>
            <a:pPr algn="ctr"/>
            <a:r>
              <a:rPr lang="sk-SK" b="1" dirty="0" smtClean="0"/>
              <a:t> A SEMIENKO MÔŽE  RÁSŤ...</a:t>
            </a:r>
          </a:p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SADÍME  SEMIENKA  DO  ZEME, ČO  NÁM  Z  NICH  NARASTIE - NEVIEME. </a:t>
            </a:r>
          </a:p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PEKNE  ICH  VLOŽÍME  DO  HLINY. BUDE  Z  NICH  ŠALÁT, ČI  KVETINY? </a:t>
            </a:r>
          </a:p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AK  ŠALÁT  NARASTIE  ZO  ZEME, ZDRAVŠÍ  A  MOCNEJŠÍ  BUDEME.</a:t>
            </a:r>
          </a:p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 NO  A  KEĎ  KVIETOK  SA  OBJAVÍ, BUDE  SVET  KRAJŠÍ, VOŇAVÝ.  </a:t>
            </a:r>
            <a:r>
              <a:rPr lang="sk-SK" sz="1600" b="1" dirty="0" smtClean="0"/>
              <a:t>(pieseň)</a:t>
            </a:r>
          </a:p>
          <a:p>
            <a:pPr algn="ctr"/>
            <a:endParaRPr lang="sk-SK" b="1" dirty="0" smtClean="0"/>
          </a:p>
          <a:p>
            <a:pPr algn="ctr"/>
            <a:r>
              <a:rPr lang="sk-SK" sz="1600" b="1" dirty="0" smtClean="0"/>
              <a:t>ZAHRADNÍCI MALÍ, V ZÁHRADE  PRACOVALI. POLIEVALI, PLELI, KTORÚ RASTLINKU SIALI?</a:t>
            </a:r>
          </a:p>
          <a:p>
            <a:pPr algn="ctr"/>
            <a:endParaRPr lang="sk-SK" b="1" dirty="0" smtClean="0"/>
          </a:p>
          <a:p>
            <a:pPr algn="ctr"/>
            <a:endParaRPr lang="cs-CZ" dirty="0"/>
          </a:p>
        </p:txBody>
      </p:sp>
      <p:pic>
        <p:nvPicPr>
          <p:cNvPr id="8" name="Picture 3" descr="MCj02508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1028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DE250B54"/>
          <p:cNvPicPr/>
          <p:nvPr/>
        </p:nvPicPr>
        <p:blipFill>
          <a:blip r:embed="rId3" cstate="print"/>
          <a:srcRect l="71510" t="6856" r="7212" b="72799"/>
          <a:stretch>
            <a:fillRect/>
          </a:stretch>
        </p:blipFill>
        <p:spPr bwMode="auto">
          <a:xfrm rot="10800000">
            <a:off x="0" y="4841776"/>
            <a:ext cx="12241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DE250B54"/>
          <p:cNvPicPr/>
          <p:nvPr/>
        </p:nvPicPr>
        <p:blipFill>
          <a:blip r:embed="rId3" cstate="print"/>
          <a:srcRect l="48981" t="4714" r="32244" b="72799"/>
          <a:stretch>
            <a:fillRect/>
          </a:stretch>
        </p:blipFill>
        <p:spPr bwMode="auto">
          <a:xfrm rot="10800000">
            <a:off x="1187624" y="4841776"/>
            <a:ext cx="10801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DE250B54"/>
          <p:cNvPicPr/>
          <p:nvPr/>
        </p:nvPicPr>
        <p:blipFill>
          <a:blip r:embed="rId3" cstate="print"/>
          <a:srcRect l="27702" t="5121" r="53523" b="73463"/>
          <a:stretch>
            <a:fillRect/>
          </a:stretch>
        </p:blipFill>
        <p:spPr bwMode="auto">
          <a:xfrm rot="10800000">
            <a:off x="2267744" y="4841776"/>
            <a:ext cx="10801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 descr="DE250B54"/>
          <p:cNvPicPr/>
          <p:nvPr/>
        </p:nvPicPr>
        <p:blipFill>
          <a:blip r:embed="rId3" cstate="print"/>
          <a:srcRect l="6341" t="6192" r="77304" b="73463"/>
          <a:stretch>
            <a:fillRect/>
          </a:stretch>
        </p:blipFill>
        <p:spPr bwMode="auto">
          <a:xfrm rot="10800000">
            <a:off x="4499992" y="4841776"/>
            <a:ext cx="12241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55C1CFD3"/>
          <p:cNvPicPr/>
          <p:nvPr/>
        </p:nvPicPr>
        <p:blipFill>
          <a:blip r:embed="rId4" cstate="print"/>
          <a:srcRect l="2649" t="67639" r="76492" b="11516"/>
          <a:stretch>
            <a:fillRect/>
          </a:stretch>
        </p:blipFill>
        <p:spPr bwMode="auto">
          <a:xfrm>
            <a:off x="3347864" y="4841776"/>
            <a:ext cx="12241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 descr="55C1CFD3"/>
          <p:cNvPicPr/>
          <p:nvPr/>
        </p:nvPicPr>
        <p:blipFill>
          <a:blip r:embed="rId4" cstate="print"/>
          <a:srcRect l="25962" t="68411" r="53179" b="11516"/>
          <a:stretch>
            <a:fillRect/>
          </a:stretch>
        </p:blipFill>
        <p:spPr bwMode="auto">
          <a:xfrm>
            <a:off x="5724128" y="4841776"/>
            <a:ext cx="12241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15" descr="55C1CFD3"/>
          <p:cNvPicPr/>
          <p:nvPr/>
        </p:nvPicPr>
        <p:blipFill>
          <a:blip r:embed="rId4" cstate="print"/>
          <a:srcRect l="50501" t="68411" r="31094" b="10744"/>
          <a:stretch>
            <a:fillRect/>
          </a:stretch>
        </p:blipFill>
        <p:spPr bwMode="auto">
          <a:xfrm>
            <a:off x="6876256" y="4841776"/>
            <a:ext cx="10801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55C1CFD3"/>
          <p:cNvPicPr/>
          <p:nvPr/>
        </p:nvPicPr>
        <p:blipFill>
          <a:blip r:embed="rId4" cstate="print"/>
          <a:srcRect l="70133" t="69183" r="9008" b="11516"/>
          <a:stretch>
            <a:fillRect/>
          </a:stretch>
        </p:blipFill>
        <p:spPr bwMode="auto">
          <a:xfrm>
            <a:off x="7919864" y="4841776"/>
            <a:ext cx="12241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C:\Users\Marta\Desktop\47bc8ddb233a83288c8fc5c997e12d0c.jpg"/>
          <p:cNvPicPr>
            <a:picLocks noChangeAspect="1" noChangeArrowheads="1"/>
          </p:cNvPicPr>
          <p:nvPr/>
        </p:nvPicPr>
        <p:blipFill>
          <a:blip r:embed="rId5" cstate="print"/>
          <a:srcRect l="14538" t="8235" r="18586" b="6119"/>
          <a:stretch>
            <a:fillRect/>
          </a:stretch>
        </p:blipFill>
        <p:spPr bwMode="auto">
          <a:xfrm>
            <a:off x="8172400" y="2996952"/>
            <a:ext cx="792088" cy="1790808"/>
          </a:xfrm>
          <a:prstGeom prst="roundRect">
            <a:avLst/>
          </a:prstGeom>
          <a:noFill/>
        </p:spPr>
      </p:pic>
      <p:sp>
        <p:nvSpPr>
          <p:cNvPr id="19" name="Obdélník 18"/>
          <p:cNvSpPr/>
          <p:nvPr/>
        </p:nvSpPr>
        <p:spPr>
          <a:xfrm>
            <a:off x="2483768" y="2348880"/>
            <a:ext cx="4071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„ČO  POTREBUJE  RASTLINA  K  ŽIVOTU?“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286000" y="2924944"/>
            <a:ext cx="5310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ABY  MOHLA  RASTLINKA  RÁSŤ, POTREBUJE </a:t>
            </a:r>
          </a:p>
          <a:p>
            <a:pPr algn="ctr"/>
            <a:r>
              <a:rPr lang="sk-SK" b="1" dirty="0" smtClean="0"/>
              <a:t> K  ŽIVOTU  ISTÉ  PODMIENKY.</a:t>
            </a:r>
          </a:p>
          <a:p>
            <a:r>
              <a:rPr lang="sk-SK" b="1" dirty="0" smtClean="0"/>
              <a:t>  </a:t>
            </a:r>
            <a:r>
              <a:rPr lang="sk-SK" b="1" dirty="0" smtClean="0">
                <a:solidFill>
                  <a:srgbClr val="C00000"/>
                </a:solidFill>
              </a:rPr>
              <a:t>„BEZ  ČOHO  BY  NEMOHLA  ŽIŤ, RÁSŤ A  KVITNÚŤ?“</a:t>
            </a:r>
          </a:p>
          <a:p>
            <a:pPr algn="ctr"/>
            <a:r>
              <a:rPr lang="sk-SK" b="1" dirty="0" smtClean="0"/>
              <a:t> </a:t>
            </a:r>
            <a:r>
              <a:rPr lang="sk-SK" b="1" dirty="0" smtClean="0">
                <a:solidFill>
                  <a:srgbClr val="002060"/>
                </a:solidFill>
              </a:rPr>
              <a:t>(VODA, SVETLO, TEPLO, PÔDA - TEDA  ŽIVINY).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286000" y="4005064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JE  TO  AKO  V ČARODEJNIKOVEJ  DIELNI</a:t>
            </a:r>
          </a:p>
          <a:p>
            <a:pPr algn="ctr"/>
            <a:r>
              <a:rPr lang="sk-SK" b="1" dirty="0" smtClean="0">
                <a:solidFill>
                  <a:srgbClr val="002060"/>
                </a:solidFill>
              </a:rPr>
              <a:t>SEMIENKO,  KLIK,  KOREŇ,  KVET,  STRUK, POLIEVKA.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ani00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32656"/>
            <a:ext cx="1619672" cy="211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 descr="G:\zive a nezive\Nová složka\66ebba384a7eb4924eb32fb787f98fa1.jpg"/>
          <p:cNvPicPr/>
          <p:nvPr/>
        </p:nvPicPr>
        <p:blipFill>
          <a:blip r:embed="rId4" cstate="print"/>
          <a:srcRect l="41056" t="2389" r="38941" b="74920"/>
          <a:stretch>
            <a:fillRect/>
          </a:stretch>
        </p:blipFill>
        <p:spPr bwMode="auto">
          <a:xfrm>
            <a:off x="251520" y="3140968"/>
            <a:ext cx="1152128" cy="17281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G:\zive a nezive\Nová složka\66ebba384a7eb4924eb32fb787f98fa1.jpg"/>
          <p:cNvPicPr/>
          <p:nvPr/>
        </p:nvPicPr>
        <p:blipFill>
          <a:blip r:embed="rId4" cstate="print"/>
          <a:srcRect l="72624" t="22749" r="6208" b="52171"/>
          <a:stretch>
            <a:fillRect/>
          </a:stretch>
        </p:blipFill>
        <p:spPr bwMode="auto">
          <a:xfrm>
            <a:off x="2123728" y="3140968"/>
            <a:ext cx="1080120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G:\zive a nezive\Nová složka\66ebba384a7eb4924eb32fb787f98fa1.jpg"/>
          <p:cNvPicPr/>
          <p:nvPr/>
        </p:nvPicPr>
        <p:blipFill>
          <a:blip r:embed="rId4" cstate="print"/>
          <a:srcRect l="72372" t="58523" r="6208" b="17537"/>
          <a:stretch>
            <a:fillRect/>
          </a:stretch>
        </p:blipFill>
        <p:spPr bwMode="auto">
          <a:xfrm>
            <a:off x="3851920" y="3212976"/>
            <a:ext cx="1224136" cy="15841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G:\zive a nezive\Nová složka\66ebba384a7eb4924eb32fb787f98fa1.jpg"/>
          <p:cNvPicPr/>
          <p:nvPr/>
        </p:nvPicPr>
        <p:blipFill>
          <a:blip r:embed="rId4" cstate="print"/>
          <a:srcRect l="39248" t="66439" r="39584" b="9675"/>
          <a:stretch>
            <a:fillRect/>
          </a:stretch>
        </p:blipFill>
        <p:spPr bwMode="auto">
          <a:xfrm>
            <a:off x="5796136" y="3140968"/>
            <a:ext cx="1152128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G:\zive a nezive\Nová složka\66ebba384a7eb4924eb32fb787f98fa1.jpg"/>
          <p:cNvPicPr/>
          <p:nvPr/>
        </p:nvPicPr>
        <p:blipFill>
          <a:blip r:embed="rId4" cstate="print"/>
          <a:srcRect l="6112" t="52152" r="72720" b="22768"/>
          <a:stretch>
            <a:fillRect/>
          </a:stretch>
        </p:blipFill>
        <p:spPr bwMode="auto">
          <a:xfrm>
            <a:off x="7596336" y="3068960"/>
            <a:ext cx="1152128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547664" y="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>
                <a:solidFill>
                  <a:srgbClr val="C00000"/>
                </a:solidFill>
              </a:rPr>
              <a:t>AKO  SA  NARODÍ  KURIATKO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67544" y="188640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OCKO - KOHÚT  STRETNE  NA  DVORE  MAMIČKU - SLIEPOČKU.</a:t>
            </a:r>
          </a:p>
          <a:p>
            <a:pPr algn="ctr"/>
            <a:r>
              <a:rPr lang="sk-SK" b="1" dirty="0" smtClean="0"/>
              <a:t> MAMIČKA - SLIEPOČKA  ZNESIE  VAJÍČKO, ALE    MY  HO  NEZJEME. </a:t>
            </a:r>
          </a:p>
          <a:p>
            <a:pPr algn="ctr"/>
            <a:r>
              <a:rPr lang="sk-SK" b="1" dirty="0" smtClean="0"/>
              <a:t>CHYSTÁ  SA  TU  VEĽKÉ  PREKVAPENIE. </a:t>
            </a:r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                                      VO  SVOJOM  HNIEZDE  SLIEPOČKA  SEDÍ  NA  VAJÍČKU,</a:t>
            </a:r>
          </a:p>
          <a:p>
            <a:pPr algn="ctr"/>
            <a:r>
              <a:rPr lang="sk-SK" b="1" dirty="0" smtClean="0"/>
              <a:t>                               ABY  HO  CHRÁNILA  PEKNE   V  TEPLÚČKU.  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184482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b="1" dirty="0" smtClean="0"/>
              <a:t>                    </a:t>
            </a:r>
            <a:r>
              <a:rPr lang="sk-SK" sz="1400" b="1" dirty="0" smtClean="0">
                <a:solidFill>
                  <a:srgbClr val="002060"/>
                </a:solidFill>
              </a:rPr>
              <a:t>PO  TÝŽDNI  UŽ  VIDIEŤ                  </a:t>
            </a:r>
            <a:r>
              <a:rPr lang="sk-SK" sz="1400" b="1" dirty="0" smtClean="0">
                <a:solidFill>
                  <a:srgbClr val="00B0F0"/>
                </a:solidFill>
              </a:rPr>
              <a:t>NA  KONCI  DRUHÉHO  TÝŽDŇA</a:t>
            </a:r>
            <a:r>
              <a:rPr lang="sk-SK" sz="1400" b="1" dirty="0" smtClean="0"/>
              <a:t>           KONCOM  TRETIEHO  TÝŽDŇA </a:t>
            </a:r>
          </a:p>
          <a:p>
            <a:r>
              <a:rPr lang="sk-SK" sz="1400" b="1" dirty="0" smtClean="0"/>
              <a:t>                            </a:t>
            </a:r>
            <a:r>
              <a:rPr lang="sk-SK" sz="1400" b="1" dirty="0" smtClean="0">
                <a:solidFill>
                  <a:srgbClr val="002060"/>
                </a:solidFill>
              </a:rPr>
              <a:t>ZÁRODOK KURIATKA.                 </a:t>
            </a:r>
            <a:r>
              <a:rPr lang="sk-SK" sz="1400" b="1" dirty="0" smtClean="0">
                <a:solidFill>
                  <a:srgbClr val="00B0F0"/>
                </a:solidFill>
              </a:rPr>
              <a:t>JE  UŽ  Z  NEHO  TAKÉTO  KURIATKO      </a:t>
            </a:r>
            <a:r>
              <a:rPr lang="sk-SK" sz="1400" b="1" dirty="0" smtClean="0"/>
              <a:t>KURIATKO  SA  MÔŽE  VYLIAHNUŤ. </a:t>
            </a:r>
          </a:p>
          <a:p>
            <a:r>
              <a:rPr lang="sk-SK" sz="1400" b="1" dirty="0" smtClean="0">
                <a:solidFill>
                  <a:srgbClr val="00B0F0"/>
                </a:solidFill>
              </a:rPr>
              <a:t>                         </a:t>
            </a:r>
            <a:r>
              <a:rPr lang="sk-SK" b="1" dirty="0" smtClean="0"/>
              <a:t>                                      </a:t>
            </a:r>
          </a:p>
          <a:p>
            <a:r>
              <a:rPr lang="sk-SK" b="1" dirty="0" smtClean="0"/>
              <a:t>                                 KURIATKO  NAPOKON  ROZBIJE  ŠKRUPINKU  A  VYJDE  VON. </a:t>
            </a:r>
          </a:p>
          <a:p>
            <a:endParaRPr lang="sk-SK" b="1" dirty="0" smtClean="0">
              <a:solidFill>
                <a:srgbClr val="C00000"/>
              </a:solidFill>
            </a:endParaRPr>
          </a:p>
          <a:p>
            <a:r>
              <a:rPr lang="sk-SK" b="1" dirty="0" smtClean="0">
                <a:solidFill>
                  <a:srgbClr val="C00000"/>
                </a:solidFill>
              </a:rPr>
              <a:t>                                   „DETI, POMÔŽEME  KURIATKU  ROZBIŤ  ŠKRUPINKU?“ 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                                 </a:t>
            </a:r>
            <a:r>
              <a:rPr lang="sk-SK" b="1" dirty="0" smtClean="0"/>
              <a:t>UROBÍME  KRUH  A ZAHRÁME  SA  NA   KURIATKA V  ŠKRUPINKE.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491880" y="256490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</a:rPr>
              <a:t>        „ČO  JE  VO  VAJÍČKU?“</a:t>
            </a:r>
            <a:endParaRPr lang="cs-CZ" sz="2000" dirty="0"/>
          </a:p>
        </p:txBody>
      </p:sp>
      <p:pic>
        <p:nvPicPr>
          <p:cNvPr id="11" name="Obrázek 10" descr="G:\26.Veľká noc, sviatky jari\Kura\WAAR-Z~1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93" t="42339" r="66390" b="44679"/>
          <a:stretch>
            <a:fillRect/>
          </a:stretch>
        </p:blipFill>
        <p:spPr bwMode="auto">
          <a:xfrm>
            <a:off x="7668344" y="0"/>
            <a:ext cx="1475656" cy="12241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26.Veľká noc, sviatky jari\Kura\Vul-aan-tot-10-de-kip-moet-10-eieren-hebben-kleuteridee_nl-thema-lente-free-printable_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66" t="64139" r="6668" b="8524"/>
          <a:stretch>
            <a:fillRect/>
          </a:stretch>
        </p:blipFill>
        <p:spPr bwMode="auto">
          <a:xfrm>
            <a:off x="1043608" y="1196752"/>
            <a:ext cx="2232248" cy="2232248"/>
          </a:xfrm>
          <a:prstGeom prst="ellipse">
            <a:avLst/>
          </a:prstGeom>
          <a:noFill/>
        </p:spPr>
      </p:pic>
      <p:pic>
        <p:nvPicPr>
          <p:cNvPr id="13" name="Picture 3" descr="G:\26.Veľká noc, sviatky jari\Kura\Kuiken-en-ei-schrijfpatroon-voor-kleuters-kleuteridee_nl-thema-lente-free-printable-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4" t="50943" r="58000" b="30785"/>
          <a:stretch>
            <a:fillRect/>
          </a:stretch>
        </p:blipFill>
        <p:spPr bwMode="auto">
          <a:xfrm>
            <a:off x="-180528" y="5414104"/>
            <a:ext cx="2160240" cy="1443896"/>
          </a:xfrm>
          <a:prstGeom prst="rect">
            <a:avLst/>
          </a:prstGeom>
          <a:noFill/>
        </p:spPr>
      </p:pic>
      <p:pic>
        <p:nvPicPr>
          <p:cNvPr id="15" name="Picture 6" descr="http://www.beruska8.cz/zviratkadomaci/kurataaslepice2/14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5848" y="4797152"/>
            <a:ext cx="1368152" cy="1710189"/>
          </a:xfrm>
          <a:prstGeom prst="rect">
            <a:avLst/>
          </a:prstGeom>
          <a:noFill/>
        </p:spPr>
      </p:pic>
      <p:pic>
        <p:nvPicPr>
          <p:cNvPr id="17" name="Ťuki ťuki ťukalo   Spievankovo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27. Živá a neživá príroda\558018_511831238882747_1219529250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00" b="40151"/>
          <a:stretch>
            <a:fillRect/>
          </a:stretch>
        </p:blipFill>
        <p:spPr bwMode="auto">
          <a:xfrm flipH="1">
            <a:off x="-540568" y="2780928"/>
            <a:ext cx="4896544" cy="4077072"/>
          </a:xfrm>
          <a:prstGeom prst="ellipse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51520" y="260649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</a:rPr>
              <a:t>                             KRTKOVA   RÍŠA</a:t>
            </a:r>
          </a:p>
        </p:txBody>
      </p:sp>
      <p:pic>
        <p:nvPicPr>
          <p:cNvPr id="7" name="Picture 10" descr="krtko-máva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7567" y="0"/>
            <a:ext cx="2446433" cy="208496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83671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PRI   MALOM  LESÍKU  NA  KRAJI  LÚČKY  MAL  KRTKO  SVOJ  DOMČEK.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HOCI  ZVONKU  VYZERAL  AKO  KOPA  HLINY,  VO  VNÚTRI  MAL  VEĽMI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ÚTULNE  A  ČISTO. KAŽDÝ  DEŇ  SI  STAROSTLIVO VYUPRATOVAL, ABY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NEMAL  VO  SVOJEJ  RÍŠI -  DOMČEKU   JEDINÚ  SMIETKU.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LEN  ČO  ZMIZOL  SNEH, TEPLÉ  LÚČE  SLNIEČKA  OHRIEVALI  PRÍRODU A  VETRÍK  OSUŠIL ZEM, KRTKO  VYSTRČIL  RADOSTNE HLAVU  ZO  SVOJEJ  RÍŠE. ( klik)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POPOZERAL SA  OKOLO  SEBA. ZRAZU  SA  PREĽAKOL   A  ROZPLAKAL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„ČO  MYSLÍTE DETI, PREČO  SA KRTKO  ROZPLAKAL?“</a:t>
            </a:r>
            <a:endParaRPr lang="sk-SK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14462" y="2996952"/>
            <a:ext cx="62295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k-SK" sz="2000" b="1" dirty="0" smtClean="0">
                <a:solidFill>
                  <a:srgbClr val="C00000"/>
                </a:solidFill>
              </a:rPr>
              <a:t>                                     ZNEČISŤOVANIE    PRÍRODY  </a:t>
            </a:r>
          </a:p>
          <a:p>
            <a:r>
              <a:rPr lang="sk-SK" sz="2000" b="1" dirty="0" smtClean="0">
                <a:solidFill>
                  <a:srgbClr val="C00000"/>
                </a:solidFill>
              </a:rPr>
              <a:t>                                    ŠKODÍ  NAŠEJ  PLANÉTE  ZEM.</a:t>
            </a:r>
            <a:endParaRPr lang="sk-SK" sz="2000" b="1" dirty="0">
              <a:solidFill>
                <a:srgbClr val="C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55976" y="3284984"/>
            <a:ext cx="47880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k-SK" sz="1600" b="1" dirty="0" smtClean="0"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k-SK" sz="1600" b="1" dirty="0" smtClean="0"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ea typeface="Times New Roman" pitchFamily="18" charset="0"/>
                <a:cs typeface="Arial" pitchFamily="34" charset="0"/>
              </a:rPr>
              <a:t>V TMAVOM  LESE  SOVA  HÚKA:</a:t>
            </a:r>
            <a:endParaRPr lang="cs-CZ" sz="1600" b="1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ea typeface="Times New Roman" pitchFamily="18" charset="0"/>
                <a:cs typeface="Arial" pitchFamily="34" charset="0"/>
              </a:rPr>
              <a:t>ODPADU  JE  PLNÁ  LÚKA!</a:t>
            </a:r>
            <a:endParaRPr lang="cs-CZ" sz="1600" b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ea typeface="Times New Roman" pitchFamily="18" charset="0"/>
                <a:cs typeface="Arial" pitchFamily="34" charset="0"/>
              </a:rPr>
              <a:t>ČO  TU  ROBIA  MILÉ  DETI?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ea typeface="Times New Roman" pitchFamily="18" charset="0"/>
                <a:cs typeface="Arial" pitchFamily="34" charset="0"/>
              </a:rPr>
              <a:t>KTO  DO  LESA  NIESOL  SMETI?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ea typeface="Times New Roman" pitchFamily="18" charset="0"/>
                <a:cs typeface="Arial" pitchFamily="34" charset="0"/>
              </a:rPr>
              <a:t> EXISTUJE  JEDNA  FINTA,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ea typeface="Times New Roman" pitchFamily="18" charset="0"/>
                <a:cs typeface="Arial" pitchFamily="34" charset="0"/>
              </a:rPr>
              <a:t>AKO  PROBLÉM  VYRIEŠIŤ.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ea typeface="Times New Roman" pitchFamily="18" charset="0"/>
                <a:cs typeface="Arial" pitchFamily="34" charset="0"/>
              </a:rPr>
              <a:t>KOPU  SMETÍ  TREBA  IBA  ROZTRIEDIŤ 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600" b="1" dirty="0" smtClean="0"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ea typeface="Times New Roman" pitchFamily="18" charset="0"/>
                <a:cs typeface="Arial" pitchFamily="34" charset="0"/>
              </a:rPr>
              <a:t>ZAPAMÄTAJTE  SI!</a:t>
            </a:r>
          </a:p>
        </p:txBody>
      </p:sp>
      <p:sp>
        <p:nvSpPr>
          <p:cNvPr id="9" name="Obdélník 8"/>
          <p:cNvSpPr/>
          <p:nvPr/>
        </p:nvSpPr>
        <p:spPr>
          <a:xfrm>
            <a:off x="402463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</a:rPr>
              <a:t>                            </a:t>
            </a:r>
          </a:p>
          <a:p>
            <a:endParaRPr lang="sk-SK" sz="2000" b="1" dirty="0" smtClean="0">
              <a:solidFill>
                <a:srgbClr val="C00000"/>
              </a:solidFill>
            </a:endParaRPr>
          </a:p>
          <a:p>
            <a:endParaRPr lang="sk-SK" sz="2000" b="1" dirty="0" smtClean="0">
              <a:solidFill>
                <a:srgbClr val="C00000"/>
              </a:solidFill>
            </a:endParaRPr>
          </a:p>
          <a:p>
            <a:r>
              <a:rPr lang="sk-SK" sz="2000" b="1" dirty="0" smtClean="0">
                <a:solidFill>
                  <a:srgbClr val="C00000"/>
                </a:solidFill>
              </a:rPr>
              <a:t>                                    ZEM  </a:t>
            </a:r>
            <a:r>
              <a:rPr lang="sk-SK" sz="2000" b="1" dirty="0" smtClean="0"/>
              <a:t>JE  NÁŠ  KRÁSNY  DOMOV  VO  VESMÍRE.</a:t>
            </a:r>
            <a:endParaRPr lang="sk-SK" b="1" dirty="0" smtClean="0"/>
          </a:p>
          <a:p>
            <a:endParaRPr lang="sk-SK" b="1" dirty="0" smtClean="0"/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GLÓBUS -</a:t>
            </a:r>
            <a:r>
              <a:rPr lang="sk-SK" b="1" dirty="0" smtClean="0"/>
              <a:t> JE  ZMENŠENÝ MODEL  ZEME. MÁ  TVAR  GULE.</a:t>
            </a:r>
          </a:p>
          <a:p>
            <a:pPr algn="ctr"/>
            <a:r>
              <a:rPr lang="sk-SK" b="1" dirty="0" smtClean="0"/>
              <a:t> SÚ  NA ŇOM  ZAKRESLENÉ  SVETADIELY  A  OCEÁNY.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ZEM  JE  PLANÉTA, NA  KTOREJ  ŽIJEME. NAŠA  ZEM  SA  VOĽNE  VZNÁŠA </a:t>
            </a:r>
          </a:p>
          <a:p>
            <a:pPr algn="ctr"/>
            <a:r>
              <a:rPr lang="sk-SK" b="1" dirty="0" smtClean="0"/>
              <a:t> V  PRIESTORE. </a:t>
            </a:r>
          </a:p>
          <a:p>
            <a:endParaRPr lang="sk-SK" b="1" dirty="0" smtClean="0"/>
          </a:p>
          <a:p>
            <a:r>
              <a:rPr lang="sk-SK" b="1" dirty="0" smtClean="0"/>
              <a:t> </a:t>
            </a:r>
          </a:p>
        </p:txBody>
      </p:sp>
      <p:pic>
        <p:nvPicPr>
          <p:cNvPr id="1026" name="Picture 2" descr="C:\Users\Marta\Desktop\imagesCAPC6YF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784" y="476672"/>
            <a:ext cx="1944216" cy="194421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23528" y="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rgbClr val="002060"/>
                </a:solidFill>
              </a:rPr>
              <a:t>PO  NEJ  ČLOVEK  DENNE  CHODÍ, VYRASTÚ  Z  NEJ  KVETY, STROMY. </a:t>
            </a:r>
          </a:p>
          <a:p>
            <a:pPr algn="ctr"/>
            <a:r>
              <a:rPr lang="sk-SK" b="1" dirty="0" smtClean="0">
                <a:solidFill>
                  <a:srgbClr val="002060"/>
                </a:solidFill>
              </a:rPr>
              <a:t>VÝŽIVOU  ICH  ZÁSOBUJE, ĽUĎOM, KVETOM, MAMIČKOU  JE.</a:t>
            </a:r>
          </a:p>
          <a:p>
            <a:pPr algn="ctr"/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smtClean="0"/>
              <a:t>Čo je to?</a:t>
            </a:r>
            <a:r>
              <a:rPr lang="sk-SK" b="1" dirty="0" smtClean="0">
                <a:solidFill>
                  <a:srgbClr val="00B050"/>
                </a:solidFill>
              </a:rPr>
              <a:t>   </a:t>
            </a:r>
            <a:r>
              <a:rPr lang="sk-SK" b="1" dirty="0" smtClean="0">
                <a:solidFill>
                  <a:srgbClr val="002060"/>
                </a:solidFill>
              </a:rPr>
              <a:t>(ZEM) </a:t>
            </a:r>
          </a:p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24208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rgbClr val="002060"/>
                </a:solidFill>
              </a:rPr>
              <a:t>PLANÉTA, ČO ŽIVOT  DÁVA ĽUĎOM, KVETOM, ZVIERATÁM. </a:t>
            </a:r>
          </a:p>
          <a:p>
            <a:pPr algn="ctr"/>
            <a:r>
              <a:rPr lang="sk-SK" b="1" dirty="0" smtClean="0">
                <a:solidFill>
                  <a:srgbClr val="002060"/>
                </a:solidFill>
              </a:rPr>
              <a:t>KTO JE TÁTO  PEKNÁ  DÁMA, NAJKRAJŠIA ZO  VŠETKÝCH DÁM?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1" name="Picture 9" descr="http://www.beruska8.cz/vesmir/zemekoule2/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52936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ol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5" y="3717032"/>
            <a:ext cx="2198757" cy="262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Klu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645024"/>
            <a:ext cx="1980444" cy="261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740895"/>
            <a:ext cx="1847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403648" y="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sz="2400" b="1" dirty="0" smtClean="0"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        „AKO  MÔŽEME  CHRÁNIŤ  PRÍRODU?“ </a:t>
            </a:r>
            <a:endParaRPr lang="cs-CZ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" name="Obrázek 5" descr="C:\Users\Marta\Desktop\uloha_4_7_1_fp.jpg"/>
          <p:cNvPicPr/>
          <p:nvPr/>
        </p:nvPicPr>
        <p:blipFill>
          <a:blip r:embed="rId5" cstate="print">
            <a:clrChange>
              <a:clrFrom>
                <a:srgbClr val="D9F7F7"/>
              </a:clrFrom>
              <a:clrTo>
                <a:srgbClr val="D9F7F7">
                  <a:alpha val="0"/>
                </a:srgbClr>
              </a:clrTo>
            </a:clrChange>
          </a:blip>
          <a:srcRect t="14058" r="50936" b="51724"/>
          <a:stretch>
            <a:fillRect/>
          </a:stretch>
        </p:blipFill>
        <p:spPr bwMode="auto">
          <a:xfrm>
            <a:off x="467544" y="980728"/>
            <a:ext cx="2016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Users\Marta\Desktop\uloha_4_7_1_fp.jpg"/>
          <p:cNvPicPr/>
          <p:nvPr/>
        </p:nvPicPr>
        <p:blipFill>
          <a:blip r:embed="rId5" cstate="print">
            <a:clrChange>
              <a:clrFrom>
                <a:srgbClr val="D9F7F7"/>
              </a:clrFrom>
              <a:clrTo>
                <a:srgbClr val="D9F7F7">
                  <a:alpha val="0"/>
                </a:srgbClr>
              </a:clrTo>
            </a:clrChange>
          </a:blip>
          <a:srcRect l="48315" t="14058" b="51724"/>
          <a:stretch>
            <a:fillRect/>
          </a:stretch>
        </p:blipFill>
        <p:spPr bwMode="auto">
          <a:xfrm>
            <a:off x="2339752" y="1052736"/>
            <a:ext cx="21602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C:\Users\Marta\Desktop\uloha_4_7_1_fp.jpg"/>
          <p:cNvPicPr/>
          <p:nvPr/>
        </p:nvPicPr>
        <p:blipFill>
          <a:blip r:embed="rId5" cstate="print">
            <a:clrChange>
              <a:clrFrom>
                <a:srgbClr val="D9F7F7"/>
              </a:clrFrom>
              <a:clrTo>
                <a:srgbClr val="D9F7F7">
                  <a:alpha val="0"/>
                </a:srgbClr>
              </a:clrTo>
            </a:clrChange>
          </a:blip>
          <a:srcRect t="48541" r="47191" b="10610"/>
          <a:stretch>
            <a:fillRect/>
          </a:stretch>
        </p:blipFill>
        <p:spPr bwMode="auto">
          <a:xfrm>
            <a:off x="3995936" y="692696"/>
            <a:ext cx="2520280" cy="261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C:\Users\Marta\Desktop\uloha_4_7_1_fp.jpg"/>
          <p:cNvPicPr/>
          <p:nvPr/>
        </p:nvPicPr>
        <p:blipFill>
          <a:blip r:embed="rId5" cstate="print">
            <a:clrChange>
              <a:clrFrom>
                <a:srgbClr val="D9F7F7"/>
              </a:clrFrom>
              <a:clrTo>
                <a:srgbClr val="D9F7F7">
                  <a:alpha val="0"/>
                </a:srgbClr>
              </a:clrTo>
            </a:clrChange>
          </a:blip>
          <a:srcRect l="52809" t="48541" b="10610"/>
          <a:stretch>
            <a:fillRect/>
          </a:stretch>
        </p:blipFill>
        <p:spPr bwMode="auto">
          <a:xfrm>
            <a:off x="6084168" y="764705"/>
            <a:ext cx="20882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2627784" y="3068960"/>
            <a:ext cx="42302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/>
          </a:p>
          <a:p>
            <a:pPr algn="ctr"/>
            <a:r>
              <a:rPr lang="sk-SK" b="1" dirty="0" smtClean="0"/>
              <a:t>TRIEDIM  ODPAD, TRIEDIM  HRAVO,</a:t>
            </a:r>
          </a:p>
          <a:p>
            <a:pPr algn="ctr"/>
            <a:r>
              <a:rPr lang="sk-SK" b="1" dirty="0" smtClean="0"/>
              <a:t>PAPIER  VĽAVO, FĽAŠU VPRAVO.</a:t>
            </a:r>
          </a:p>
          <a:p>
            <a:pPr algn="ctr"/>
            <a:r>
              <a:rPr lang="sk-SK" b="1" dirty="0" smtClean="0"/>
              <a:t>PLECHOVKU DO  KOŠA DÁM,</a:t>
            </a:r>
          </a:p>
          <a:p>
            <a:pPr algn="ctr"/>
            <a:r>
              <a:rPr lang="sk-SK" b="1" dirty="0" smtClean="0"/>
              <a:t>S  ODPADKAMI  SA  POHRÁM.</a:t>
            </a:r>
          </a:p>
          <a:p>
            <a:pPr algn="ctr"/>
            <a:r>
              <a:rPr lang="sk-SK" b="1" dirty="0" smtClean="0"/>
              <a:t>PLASTY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ŽLTÁ,</a:t>
            </a:r>
            <a:r>
              <a:rPr lang="sk-SK" b="1" dirty="0" smtClean="0"/>
              <a:t> SKLO  </a:t>
            </a:r>
            <a:r>
              <a:rPr lang="sk-SK" b="1" dirty="0" smtClean="0">
                <a:solidFill>
                  <a:srgbClr val="00B050"/>
                </a:solidFill>
              </a:rPr>
              <a:t>ZELENÁ</a:t>
            </a:r>
            <a:r>
              <a:rPr lang="sk-SK" b="1" dirty="0" smtClean="0"/>
              <a:t>,</a:t>
            </a:r>
          </a:p>
          <a:p>
            <a:pPr algn="ctr"/>
            <a:r>
              <a:rPr lang="sk-SK" b="1" dirty="0" smtClean="0"/>
              <a:t>PAPIER </a:t>
            </a:r>
            <a:r>
              <a:rPr lang="sk-SK" b="1" dirty="0" smtClean="0">
                <a:solidFill>
                  <a:srgbClr val="0070C0"/>
                </a:solidFill>
              </a:rPr>
              <a:t>MODRÁ</a:t>
            </a:r>
            <a:r>
              <a:rPr lang="sk-SK" b="1" dirty="0" smtClean="0"/>
              <a:t>, KOV  </a:t>
            </a:r>
            <a:r>
              <a:rPr lang="sk-SK" b="1" dirty="0" smtClean="0">
                <a:solidFill>
                  <a:srgbClr val="C00000"/>
                </a:solidFill>
              </a:rPr>
              <a:t>ČERVENÁ.</a:t>
            </a:r>
          </a:p>
          <a:p>
            <a:pPr algn="ctr"/>
            <a:r>
              <a:rPr lang="sk-SK" b="1" dirty="0" smtClean="0"/>
              <a:t>KEĎ  ODPADKY  VYTRIEDIME,</a:t>
            </a:r>
          </a:p>
          <a:p>
            <a:pPr algn="ctr"/>
            <a:r>
              <a:rPr lang="sk-SK" b="1" dirty="0" smtClean="0"/>
              <a:t>TAK  PLANÉTU  ZACHRÁNIME.</a:t>
            </a:r>
            <a:endParaRPr lang="cs-CZ" b="1" dirty="0"/>
          </a:p>
        </p:txBody>
      </p:sp>
      <p:pic>
        <p:nvPicPr>
          <p:cNvPr id="11" name="Príro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99992" y="5949280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477"/>
          <a:stretch>
            <a:fillRect/>
          </a:stretch>
        </p:blipFill>
        <p:spPr bwMode="auto">
          <a:xfrm>
            <a:off x="0" y="4005063"/>
            <a:ext cx="2843808" cy="279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Durackova\Plocha\Nová složka (2)\kniz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616" y="4077072"/>
            <a:ext cx="3186384" cy="2780928"/>
          </a:xfrm>
          <a:prstGeom prst="rect">
            <a:avLst/>
          </a:prstGeom>
          <a:noFill/>
        </p:spPr>
      </p:pic>
      <p:pic>
        <p:nvPicPr>
          <p:cNvPr id="4" name="Picture 2" descr="C:\Users\Marta\Desktop\ffafe1efed2124777f44f550a1f42b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4434788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260648"/>
            <a:ext cx="4325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sk-SK" sz="2000" b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b="1" dirty="0" smtClean="0"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476672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ea typeface="Times New Roman" pitchFamily="18" charset="0"/>
                <a:cs typeface="Arial" pitchFamily="34" charset="0"/>
              </a:rPr>
              <a:t>SPRACOVALA:  MARTA L.</a:t>
            </a:r>
          </a:p>
          <a:p>
            <a:endParaRPr lang="sk-SK" b="1" dirty="0" smtClean="0">
              <a:cs typeface="Arial" pitchFamily="34" charset="0"/>
            </a:endParaRPr>
          </a:p>
          <a:p>
            <a:endParaRPr lang="sk-SK" b="1" dirty="0" smtClean="0">
              <a:cs typeface="Arial" pitchFamily="34" charset="0"/>
            </a:endParaRPr>
          </a:p>
          <a:p>
            <a:r>
              <a:rPr lang="sk-SK" b="1" dirty="0" smtClean="0">
                <a:cs typeface="Arial" pitchFamily="34" charset="0"/>
              </a:rPr>
              <a:t>ZDROJE:   </a:t>
            </a:r>
          </a:p>
          <a:p>
            <a:pPr>
              <a:buFont typeface="Wingdings" pitchFamily="2" charset="2"/>
              <a:buChar char="Ø"/>
            </a:pPr>
            <a:r>
              <a:rPr lang="sk-SK" b="1" dirty="0" err="1" smtClean="0">
                <a:cs typeface="Arial" pitchFamily="34" charset="0"/>
                <a:hlinkClick r:id="rId2"/>
              </a:rPr>
              <a:t>www.google</a:t>
            </a:r>
            <a:endParaRPr lang="sk-SK" b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b="1" dirty="0" err="1" smtClean="0"/>
              <a:t>www.Nena</a:t>
            </a:r>
            <a:endParaRPr lang="sk-SK" b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cs typeface="Arial" pitchFamily="34" charset="0"/>
              </a:rPr>
              <a:t>Dieťa a jeho svet  2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cs typeface="Arial" pitchFamily="34" charset="0"/>
              </a:rPr>
              <a:t>Od kolegýň z mš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cs typeface="Arial" pitchFamily="34" charset="0"/>
              </a:rPr>
              <a:t>Vlastné zdroje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cs typeface="Arial" pitchFamily="34" charset="0"/>
              </a:rPr>
              <a:t>Kniha- Obrázky z </a:t>
            </a:r>
            <a:r>
              <a:rPr lang="sk-SK" b="1" dirty="0" smtClean="0">
                <a:cs typeface="Arial" pitchFamily="34" charset="0"/>
              </a:rPr>
              <a:t>prírody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cs typeface="Arial" pitchFamily="34" charset="0"/>
              </a:rPr>
              <a:t>Kniha- Obrázky Zeme</a:t>
            </a:r>
            <a:endParaRPr lang="sk-SK" b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cs typeface="Arial" pitchFamily="34" charset="0"/>
              </a:rPr>
              <a:t>Kniha- Tomáš objavuje prírodu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cs typeface="Arial" pitchFamily="34" charset="0"/>
              </a:rPr>
              <a:t>Semienka- Alojz </a:t>
            </a:r>
            <a:r>
              <a:rPr lang="sk-SK" b="1" dirty="0" err="1" smtClean="0">
                <a:cs typeface="Arial" pitchFamily="34" charset="0"/>
              </a:rPr>
              <a:t>Čobej</a:t>
            </a:r>
            <a:endParaRPr lang="sk-SK" b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rgbClr val="333333"/>
                </a:solidFill>
                <a:latin typeface="Calibri" pitchFamily="34" charset="0"/>
              </a:rPr>
              <a:t>Jemný je a drobulinký -hádanky –Vierka  Strmeňová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Vesmír-</a:t>
            </a:r>
            <a:r>
              <a:rPr lang="sk-SK" b="1" dirty="0" smtClean="0">
                <a:solidFill>
                  <a:srgbClr val="333333"/>
                </a:solidFill>
                <a:latin typeface="Calibri" pitchFamily="34" charset="0"/>
              </a:rPr>
              <a:t> hádanky -Vierka  Strmeňová</a:t>
            </a:r>
            <a:endParaRPr lang="sk-SK" b="1" u="sng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b="1" dirty="0" smtClean="0"/>
              <a:t> </a:t>
            </a:r>
            <a:r>
              <a:rPr lang="sk-SK" b="1" dirty="0" smtClean="0">
                <a:cs typeface="Arial" pitchFamily="34" charset="0"/>
              </a:rPr>
              <a:t>Časť  písaného   textu a básničky- autor neznámy, stiahnuté z internetu- bez udania autora 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cs typeface="Arial" pitchFamily="34" charset="0"/>
              </a:rPr>
              <a:t>CD- Spievankovo 2- </a:t>
            </a:r>
            <a:r>
              <a:rPr lang="sk-SK" b="1" dirty="0" err="1" smtClean="0">
                <a:cs typeface="Arial" pitchFamily="34" charset="0"/>
              </a:rPr>
              <a:t>pieseň-Ťuki</a:t>
            </a:r>
            <a:r>
              <a:rPr lang="sk-SK" b="1" dirty="0" smtClean="0">
                <a:cs typeface="Arial" pitchFamily="34" charset="0"/>
              </a:rPr>
              <a:t>, </a:t>
            </a:r>
            <a:r>
              <a:rPr lang="sk-SK" b="1" dirty="0" err="1" smtClean="0">
                <a:cs typeface="Arial" pitchFamily="34" charset="0"/>
              </a:rPr>
              <a:t>ťuki</a:t>
            </a:r>
            <a:r>
              <a:rPr lang="sk-SK" b="1" dirty="0" smtClean="0">
                <a:cs typeface="Arial" pitchFamily="34" charset="0"/>
              </a:rPr>
              <a:t>, ťukalo...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cs typeface="Arial" pitchFamily="34" charset="0"/>
              </a:rPr>
              <a:t>Pieseň- príroda- autor a spev  neznámy- stiahnuté z  </a:t>
            </a:r>
            <a:r>
              <a:rPr lang="sk-SK" b="1" dirty="0" err="1" smtClean="0">
                <a:cs typeface="Arial" pitchFamily="34" charset="0"/>
              </a:rPr>
              <a:t>www.google</a:t>
            </a:r>
            <a:endParaRPr lang="sk-SK" b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altLang="sk-SK" b="1" dirty="0" smtClean="0"/>
              <a:t>Pôvodný  zdroj niektorých obrázkov  - autor neznámy</a:t>
            </a:r>
            <a:endParaRPr lang="sk-SK" b="1" dirty="0" smtClean="0"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31058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sk-SK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sk-SK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sk-SK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sk-SK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sk-SK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sk-SK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sk-SK" b="1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Picture 3" descr="Macintosh HD:Users:Svabovci:Desktop:earthday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384376" cy="3189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a\Desktop\imagesCA5KQF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84"/>
            <a:ext cx="9144000" cy="684041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39552" y="404664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endParaRPr lang="sk-SK" b="1" dirty="0" smtClean="0">
              <a:solidFill>
                <a:srgbClr val="FFC000"/>
              </a:solidFill>
            </a:endParaRPr>
          </a:p>
          <a:p>
            <a:pPr algn="ctr"/>
            <a:r>
              <a:rPr lang="sk-SK" b="1" dirty="0" smtClean="0">
                <a:solidFill>
                  <a:srgbClr val="FFC000"/>
                </a:solidFill>
              </a:rPr>
              <a:t>MESIAC- </a:t>
            </a:r>
            <a:r>
              <a:rPr lang="sk-SK" b="1" dirty="0" smtClean="0">
                <a:solidFill>
                  <a:schemeClr val="bg1"/>
                </a:solidFill>
              </a:rPr>
              <a:t> JE  NAJBLIŽŠÍM  SUSEDOM PLANÉTY  ZEM  VO  VESMÍRE. MESIAC  JE  PRÁZDNY SVET  BEZ  ŽIVOTA, VEĽKÁ  GUĽA  ZO  SKÁL.  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OBLIEHA  OKOLO  ZEME, PRIČOM  MENÍ  SVOJ  TVAR  PODĽA  OSVETLENIA  SLNKOM.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NOČNÉ  CESTY  OBĽUBUJE  S  HVIEZDIČKAMI  PO  NEBI,  RAZ  JE  TENKÝ, RAZ  GUĽATÝ. KTO  TAK  MENÍ  PODOBY?  </a:t>
            </a:r>
            <a:r>
              <a:rPr lang="sk-SK" b="1" dirty="0" smtClean="0">
                <a:solidFill>
                  <a:srgbClr val="FFC000"/>
                </a:solidFill>
              </a:rPr>
              <a:t>(MESIAC)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5" name="Obrázok 2" descr="hviezda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30"/>
          <a:stretch>
            <a:fillRect/>
          </a:stretch>
        </p:blipFill>
        <p:spPr>
          <a:xfrm>
            <a:off x="1907704" y="2060848"/>
            <a:ext cx="648072" cy="415037"/>
          </a:xfrm>
          <a:prstGeom prst="rect">
            <a:avLst/>
          </a:prstGeom>
        </p:spPr>
      </p:pic>
      <p:pic>
        <p:nvPicPr>
          <p:cNvPr id="6" name="Obrázok 2" descr="hviezda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30"/>
          <a:stretch>
            <a:fillRect/>
          </a:stretch>
        </p:blipFill>
        <p:spPr>
          <a:xfrm>
            <a:off x="7740352" y="1916832"/>
            <a:ext cx="576064" cy="559053"/>
          </a:xfrm>
          <a:prstGeom prst="rect">
            <a:avLst/>
          </a:prstGeom>
        </p:spPr>
      </p:pic>
      <p:pic>
        <p:nvPicPr>
          <p:cNvPr id="7" name="Obrázok 2" descr="hviezda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30"/>
          <a:stretch>
            <a:fillRect/>
          </a:stretch>
        </p:blipFill>
        <p:spPr>
          <a:xfrm>
            <a:off x="1043608" y="4005064"/>
            <a:ext cx="720080" cy="63106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11560" y="6926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NEVIDÍŠ  ICH  CEZ  DEŇ,  ZA  TO  V  NOCI  ÁNO.  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ŽMURKAJÚ  NÁM  Z  NEBA, PRAJÚ  DOBRÝ  SPÁNOK. </a:t>
            </a:r>
            <a:r>
              <a:rPr lang="sk-SK" b="1" dirty="0" smtClean="0">
                <a:solidFill>
                  <a:srgbClr val="FFC000"/>
                </a:solidFill>
              </a:rPr>
              <a:t> (HVIEZDY)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9" name="Obrázok 2" descr="hviezda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30"/>
          <a:stretch>
            <a:fillRect/>
          </a:stretch>
        </p:blipFill>
        <p:spPr>
          <a:xfrm>
            <a:off x="7596336" y="4149080"/>
            <a:ext cx="576064" cy="559053"/>
          </a:xfrm>
          <a:prstGeom prst="rect">
            <a:avLst/>
          </a:prstGeom>
        </p:spPr>
      </p:pic>
      <p:pic>
        <p:nvPicPr>
          <p:cNvPr id="10" name="Obrázok 2" descr="hviezda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30"/>
          <a:stretch>
            <a:fillRect/>
          </a:stretch>
        </p:blipFill>
        <p:spPr>
          <a:xfrm>
            <a:off x="3563888" y="4509120"/>
            <a:ext cx="576064" cy="559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a\Desktop\imagesCADGD6IV.jpg"/>
          <p:cNvPicPr>
            <a:picLocks noChangeAspect="1" noChangeArrowheads="1"/>
          </p:cNvPicPr>
          <p:nvPr/>
        </p:nvPicPr>
        <p:blipFill>
          <a:blip r:embed="rId2" cstate="print"/>
          <a:srcRect l="1576" t="3302" r="2309" b="2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0" y="2780928"/>
            <a:ext cx="8892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>
              <a:solidFill>
                <a:srgbClr val="C00000"/>
              </a:solidFill>
            </a:endParaRPr>
          </a:p>
          <a:p>
            <a:endParaRPr lang="sk-SK" b="1" dirty="0" smtClean="0">
              <a:solidFill>
                <a:srgbClr val="C00000"/>
              </a:solidFill>
            </a:endParaRPr>
          </a:p>
          <a:p>
            <a:endParaRPr lang="sk-SK" b="1" dirty="0" smtClean="0">
              <a:solidFill>
                <a:srgbClr val="C00000"/>
              </a:solidFill>
            </a:endParaRPr>
          </a:p>
          <a:p>
            <a:endParaRPr lang="sk-SK" b="1" dirty="0" smtClean="0">
              <a:solidFill>
                <a:srgbClr val="C00000"/>
              </a:solidFill>
            </a:endParaRPr>
          </a:p>
          <a:p>
            <a:endParaRPr lang="sk-SK" b="1" dirty="0" smtClean="0">
              <a:solidFill>
                <a:srgbClr val="C00000"/>
              </a:solidFill>
            </a:endParaRPr>
          </a:p>
          <a:p>
            <a:endParaRPr lang="sk-SK" b="1" dirty="0" smtClean="0">
              <a:solidFill>
                <a:srgbClr val="C00000"/>
              </a:solidFill>
            </a:endParaRP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SLNKO -</a:t>
            </a:r>
            <a:r>
              <a:rPr lang="sk-SK" b="1" dirty="0" smtClean="0"/>
              <a:t> JE  HVIEZDA, OBROVSKÁ  ŽERAVÁ  GUĽA. NAŠEJ  ZEMI  DODÁVA SVETLO  A TEPLO. </a:t>
            </a:r>
          </a:p>
          <a:p>
            <a:pPr algn="ctr"/>
            <a:r>
              <a:rPr lang="sk-SK" b="1" dirty="0" smtClean="0"/>
              <a:t>  BEZ  SLNKA  BY  ŽIVOT  NA  ZEMI  NEMOHOL  EXISTOVAŤ. </a:t>
            </a:r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„DETI, PREČO  POTREBUJEME  SVETLO  PRE  ŽIVOT?“  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„ČO  BY  SA  STALO, KEBY  SME  NEMALI SVETLO?“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„A PREČO  POTREBUJEME  TEPLO?“-</a:t>
            </a:r>
            <a:r>
              <a:rPr lang="sk-SK" b="1" dirty="0" smtClean="0"/>
              <a:t> (SLNKO NAŠU  PLANÉTU ZOHRIEVA)</a:t>
            </a:r>
          </a:p>
          <a:p>
            <a:pPr algn="ctr"/>
            <a:endParaRPr lang="sk-SK" b="1" dirty="0" smtClean="0"/>
          </a:p>
        </p:txBody>
      </p:sp>
      <p:sp>
        <p:nvSpPr>
          <p:cNvPr id="4" name="Obdélník 3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rgbClr val="002060"/>
                </a:solidFill>
              </a:rPr>
              <a:t>KTORÁ  HVIEZDA  K  NAŠEJ  ZEMI  ZO  VŠETKÝCH  JE  NAJBLIŽŠIE?</a:t>
            </a:r>
          </a:p>
          <a:p>
            <a:pPr algn="ctr"/>
            <a:r>
              <a:rPr lang="sk-SK" b="1" dirty="0" smtClean="0">
                <a:solidFill>
                  <a:srgbClr val="002060"/>
                </a:solidFill>
              </a:rPr>
              <a:t> A KEĎ  SA  CHCEŠ  ZOHRIAŤ  V  LETE, ONA TO VIE NAJLEPŠIE?  </a:t>
            </a:r>
            <a:r>
              <a:rPr lang="sk-SK" b="1" dirty="0" smtClean="0">
                <a:solidFill>
                  <a:srgbClr val="C00000"/>
                </a:solidFill>
              </a:rPr>
              <a:t>(SLNKO)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0"/>
            <a:ext cx="507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</p:txBody>
      </p:sp>
      <p:pic>
        <p:nvPicPr>
          <p:cNvPr id="4099" name="Picture 3" descr="C:\Users\Marta\Desktop\imagesCAPEI7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699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0" y="-125152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rgbClr val="002A13"/>
              </a:solidFill>
            </a:endParaRPr>
          </a:p>
          <a:p>
            <a:endParaRPr lang="sk-SK" b="1" dirty="0" smtClean="0">
              <a:solidFill>
                <a:srgbClr val="002A13"/>
              </a:solidFill>
            </a:endParaRPr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POSÁDKA  RAKETOPLÁNU  NASADLA DO RAKETY, KTORÁ POLETÍ DO VESMÍRU. </a:t>
            </a:r>
          </a:p>
          <a:p>
            <a:pPr algn="ctr"/>
            <a:r>
              <a:rPr lang="sk-SK" b="1" dirty="0" smtClean="0"/>
              <a:t>JE  PRIPRAVENÁ  K  ŠTARTU. ODPOČÍTAJME  POSÁDKE ŠTRART.  </a:t>
            </a:r>
            <a:r>
              <a:rPr lang="sk-SK" b="1" dirty="0" smtClean="0">
                <a:solidFill>
                  <a:srgbClr val="C00000"/>
                </a:solidFill>
              </a:rPr>
              <a:t>5, 4, 3, 2, 1 - ŠTART</a:t>
            </a:r>
            <a:r>
              <a:rPr lang="sk-SK" b="1" dirty="0" smtClean="0"/>
              <a:t>.</a:t>
            </a:r>
          </a:p>
          <a:p>
            <a:pPr algn="ctr"/>
            <a:r>
              <a:rPr lang="sk-SK" b="1" dirty="0" smtClean="0"/>
              <a:t>  POSÁDKA RAKETOPLÁNU PRISTÁLA  NA MESIACI, KTORÝ  JE NAJBLIŽŠÍM SUSEDOM PLANÉTY ZEM VO VESMÍRE. KOZMONAUTI  Z VESMÍRU  OBDIVUJÚ NAŠU PLANÉTU ZEM, KTORÚ  VOLÁME  MODRÁ  PLANÉTA. </a:t>
            </a:r>
            <a:r>
              <a:rPr lang="sk-SK" b="1" dirty="0" smtClean="0">
                <a:solidFill>
                  <a:srgbClr val="C00000"/>
                </a:solidFill>
              </a:rPr>
              <a:t>„ VIETE, PREČO?“ </a:t>
            </a:r>
            <a:r>
              <a:rPr lang="sk-SK" b="1" dirty="0" smtClean="0"/>
              <a:t>PRETOŽE VÄČŠINA  JEJ  POVRCHU  JE  POKRYTÁ  OBROVSKÝMI  PLOCHAMI VODY /OCEÁNMI/. BIELE  ŠPIRÁLY  A  FĽAKY SÚ OBLAKY, SNEH </a:t>
            </a:r>
          </a:p>
          <a:p>
            <a:pPr algn="ctr"/>
            <a:r>
              <a:rPr lang="sk-SK" b="1" dirty="0" smtClean="0"/>
              <a:t>A ĽAD. HNEDÝ  JE  ZEMSKÝ  POVRCH, ZLOŽENÝ  Z  KUSOV SKÁL  A  PÔDY.</a:t>
            </a:r>
            <a:endParaRPr lang="cs-CZ" dirty="0"/>
          </a:p>
        </p:txBody>
      </p:sp>
      <p:pic>
        <p:nvPicPr>
          <p:cNvPr id="6" name="Picture 3" descr="H:\31.Záhadný vesmír\star2_gi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301208"/>
            <a:ext cx="1512168" cy="1556792"/>
          </a:xfrm>
          <a:prstGeom prst="rect">
            <a:avLst/>
          </a:prstGeom>
          <a:noFill/>
        </p:spPr>
      </p:pic>
      <p:pic>
        <p:nvPicPr>
          <p:cNvPr id="7" name="Picture 2" descr="H:\31.Záhadný vesmír\13_gi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273824"/>
            <a:ext cx="1584176" cy="1584176"/>
          </a:xfrm>
          <a:prstGeom prst="rect">
            <a:avLst/>
          </a:prstGeom>
          <a:noFill/>
        </p:spPr>
      </p:pic>
      <p:pic>
        <p:nvPicPr>
          <p:cNvPr id="8" name="Picture 2" descr="H:\31.Záhadný vesmír\star3_gi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417840"/>
            <a:ext cx="1152128" cy="1440160"/>
          </a:xfrm>
          <a:prstGeom prst="rect">
            <a:avLst/>
          </a:prstGeom>
          <a:noFill/>
        </p:spPr>
      </p:pic>
      <p:pic>
        <p:nvPicPr>
          <p:cNvPr id="9" name="Obrázok 6" descr="raketa puzzle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68144" y="332656"/>
            <a:ext cx="1728192" cy="2520280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</p:pic>
      <p:pic>
        <p:nvPicPr>
          <p:cNvPr id="10" name="Obrázok 0" descr="kozmonaut puzzle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1792" y="332656"/>
            <a:ext cx="1872208" cy="1879909"/>
          </a:xfrm>
          <a:prstGeom prst="rect">
            <a:avLst/>
          </a:prstGeom>
        </p:spPr>
      </p:pic>
      <p:pic>
        <p:nvPicPr>
          <p:cNvPr id="11" name="Obrázok 0" descr="kozmonaut puzzle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44008" y="1340768"/>
            <a:ext cx="1440160" cy="1879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068960"/>
            <a:ext cx="9756576" cy="1449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 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POĎTE  DETI,  VYTVORÍME  KRUH A  BUDEME SI  ZEM -  LOPTU  PODÁVAŤ  VYSOKO  NAD   HLAVAMI  (VO  VZDUCHU). </a:t>
            </a:r>
          </a:p>
          <a:p>
            <a:pPr algn="ctr"/>
            <a:r>
              <a:rPr lang="sk-SK" b="1" dirty="0" smtClean="0"/>
              <a:t>TAK  AKO SA ZEM   VOĽNE  VZNÁŠA </a:t>
            </a:r>
          </a:p>
          <a:p>
            <a:pPr algn="ctr"/>
            <a:r>
              <a:rPr lang="sk-SK" b="1" dirty="0" smtClean="0"/>
              <a:t> V  PRIESTORE. </a:t>
            </a:r>
          </a:p>
          <a:p>
            <a:endParaRPr lang="sk-SK" b="1" dirty="0" smtClean="0"/>
          </a:p>
          <a:p>
            <a:r>
              <a:rPr lang="sk-SK" b="1" dirty="0" smtClean="0"/>
              <a:t> </a:t>
            </a:r>
          </a:p>
          <a:p>
            <a:endParaRPr lang="sk-SK" b="1" dirty="0" smtClean="0"/>
          </a:p>
          <a:p>
            <a:r>
              <a:rPr lang="sk-SK" b="1" dirty="0" smtClean="0"/>
              <a:t>  </a:t>
            </a:r>
            <a:r>
              <a:rPr lang="sk-SK" b="1" dirty="0" smtClean="0"/>
              <a:t>           </a:t>
            </a:r>
            <a:r>
              <a:rPr lang="sk-SK" b="1" dirty="0" smtClean="0"/>
              <a:t>POLOŽÍME LOPTU – ZEM  A  SADNEME SI OKOLO  NEJ.</a:t>
            </a:r>
            <a:endParaRPr lang="cs-CZ" dirty="0"/>
          </a:p>
        </p:txBody>
      </p:sp>
      <p:pic>
        <p:nvPicPr>
          <p:cNvPr id="12" name="Obrázek 11" descr="H:\31.Záhadný vesmír\15034_511830845549453_530979296_n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767" t="20332" r="29827" b="44828"/>
          <a:stretch>
            <a:fillRect/>
          </a:stretch>
        </p:blipFill>
        <p:spPr bwMode="auto">
          <a:xfrm>
            <a:off x="6588224" y="908720"/>
            <a:ext cx="2232248" cy="24307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Marta\Desktop\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068960"/>
            <a:ext cx="3528392" cy="352839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644008" y="2996952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b="1" dirty="0" smtClean="0">
              <a:solidFill>
                <a:srgbClr val="C00000"/>
              </a:solidFill>
            </a:endParaRPr>
          </a:p>
          <a:p>
            <a:pPr algn="ctr"/>
            <a:endParaRPr lang="sk-SK" b="1" dirty="0" smtClean="0">
              <a:solidFill>
                <a:srgbClr val="C00000"/>
              </a:solidFill>
            </a:endParaRP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„VIETE MI UKÁZAŤ, KDE SÚ PEVNINY? 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   KDE SÚ MORIA?“ </a:t>
            </a:r>
          </a:p>
          <a:p>
            <a:pPr algn="ctr"/>
            <a:r>
              <a:rPr lang="sk-SK" b="1" dirty="0" smtClean="0"/>
              <a:t>ĽUDIA, RASTLINY,  ZVIERATÁ  MAJÚ  SPOLOČNÉ  ŽIVOTNÉ  PROSTREDIE.  </a:t>
            </a:r>
          </a:p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PEVNINU      </a:t>
            </a:r>
            <a:r>
              <a:rPr lang="sk-SK" b="1" dirty="0" smtClean="0"/>
              <a:t>ALEBO       </a:t>
            </a:r>
            <a:r>
              <a:rPr lang="sk-SK" b="1" dirty="0" smtClean="0">
                <a:solidFill>
                  <a:srgbClr val="FF0000"/>
                </a:solidFill>
              </a:rPr>
              <a:t>MORE.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Marta\Desktop\zive a nezive\Nová složka\imagesCAAXJH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276"/>
          <a:stretch>
            <a:fillRect/>
          </a:stretch>
        </p:blipFill>
        <p:spPr bwMode="auto">
          <a:xfrm>
            <a:off x="4139952" y="5229200"/>
            <a:ext cx="2919869" cy="1394492"/>
          </a:xfrm>
          <a:prstGeom prst="rect">
            <a:avLst/>
          </a:prstGeom>
          <a:noFill/>
        </p:spPr>
      </p:pic>
      <p:pic>
        <p:nvPicPr>
          <p:cNvPr id="8" name="Picture 4" descr="C:\Users\Marta\Desktop\imagesCAK53HEY.jpg"/>
          <p:cNvPicPr>
            <a:picLocks noChangeAspect="1" noChangeArrowheads="1"/>
          </p:cNvPicPr>
          <p:nvPr/>
        </p:nvPicPr>
        <p:blipFill>
          <a:blip r:embed="rId6" cstate="print"/>
          <a:srcRect l="-1794" b="-24518"/>
          <a:stretch>
            <a:fillRect/>
          </a:stretch>
        </p:blipFill>
        <p:spPr bwMode="auto">
          <a:xfrm>
            <a:off x="6948264" y="5229200"/>
            <a:ext cx="1944216" cy="1412776"/>
          </a:xfrm>
          <a:prstGeom prst="cloudCallou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PRÍRODA  JE  VŠETKO  OKOLO  NÁS,  ČO  NEVYTVORILI  ĽUDIA. PRÍRODA  JE </a:t>
            </a:r>
          </a:p>
          <a:p>
            <a:pPr algn="ctr"/>
            <a:r>
              <a:rPr lang="sk-SK" b="1" dirty="0" smtClean="0"/>
              <a:t> </a:t>
            </a:r>
            <a:r>
              <a:rPr lang="sk-SK" sz="2800" b="1" dirty="0" smtClean="0">
                <a:solidFill>
                  <a:srgbClr val="002060"/>
                </a:solidFill>
              </a:rPr>
              <a:t>ŽIVÁ  A  NEŽIVÁ. 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„ČO  VŠETKO  JE  NA   PLANÉTE  ZEM  ŽIVÉ?“</a:t>
            </a:r>
          </a:p>
          <a:p>
            <a:pPr algn="ctr"/>
            <a:r>
              <a:rPr lang="sk-SK" b="1" dirty="0" smtClean="0"/>
              <a:t>( RASTLINY, ŽIVOČÍCHY  A  ĽUDIA  SÚ  SÚČASŤOU  ŽIVEJ  PRÍRODY).  </a:t>
            </a:r>
          </a:p>
          <a:p>
            <a:pPr algn="ctr"/>
            <a:r>
              <a:rPr lang="sk-SK" b="1" dirty="0" smtClean="0">
                <a:solidFill>
                  <a:srgbClr val="C00000"/>
                </a:solidFill>
              </a:rPr>
              <a:t> </a:t>
            </a:r>
            <a:r>
              <a:rPr lang="sk-SK" b="1" dirty="0" smtClean="0"/>
              <a:t>ABY MOHLI  RASTLINY, ŽIVOČÍCHY, ĽUDIA  ŽIŤ, MUSIA PRIJÍMAŤ POTRAVU, DÝCHAŤ. </a:t>
            </a:r>
          </a:p>
          <a:p>
            <a:pPr algn="ctr"/>
            <a:r>
              <a:rPr lang="sk-SK" b="1" dirty="0" smtClean="0"/>
              <a:t>POTOM MÔŽU RÁSŤ, VYVÍJAŤ SA  A  ROZMNOŽOVAŤ SA. </a:t>
            </a:r>
          </a:p>
          <a:p>
            <a:pPr algn="ctr"/>
            <a:r>
              <a:rPr lang="sk-SK" b="1" dirty="0" smtClean="0"/>
              <a:t>VŠETKO, ČO SA  POHYBUJE, PRIJÍMA  POTRAVU, DÝCHA, ROZMNOŽUJE, PREJAVUJE  ŽIVOT- </a:t>
            </a:r>
          </a:p>
          <a:p>
            <a:pPr algn="ctr"/>
            <a:r>
              <a:rPr lang="sk-SK" b="1" dirty="0" smtClean="0"/>
              <a:t>JE  ŽIVÉ. </a:t>
            </a:r>
          </a:p>
          <a:p>
            <a:endParaRPr lang="sk-SK" b="1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179512" y="2492896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sk-SK" b="1" dirty="0" smtClean="0">
                <a:solidFill>
                  <a:srgbClr val="C00000"/>
                </a:solidFill>
              </a:rPr>
              <a:t>RASTLINY                                                  ŽIVOČÍCHY                                                         ĽUDIA</a:t>
            </a:r>
          </a:p>
          <a:p>
            <a:pPr>
              <a:lnSpc>
                <a:spcPct val="80000"/>
              </a:lnSpc>
              <a:buNone/>
            </a:pPr>
            <a:endParaRPr lang="sk-SK" b="1" dirty="0" smtClean="0"/>
          </a:p>
          <a:p>
            <a:pPr>
              <a:lnSpc>
                <a:spcPct val="80000"/>
              </a:lnSpc>
              <a:buNone/>
            </a:pPr>
            <a:endParaRPr lang="sk-SK" b="1" dirty="0" smtClean="0"/>
          </a:p>
          <a:p>
            <a:pPr>
              <a:lnSpc>
                <a:spcPct val="80000"/>
              </a:lnSpc>
              <a:buNone/>
            </a:pPr>
            <a:endParaRPr lang="sk-SK" b="1" dirty="0" smtClean="0"/>
          </a:p>
          <a:p>
            <a:pPr>
              <a:lnSpc>
                <a:spcPct val="80000"/>
              </a:lnSpc>
              <a:buNone/>
            </a:pPr>
            <a:endParaRPr lang="sk-SK" b="1" dirty="0" smtClean="0"/>
          </a:p>
          <a:p>
            <a:pPr>
              <a:lnSpc>
                <a:spcPct val="80000"/>
              </a:lnSpc>
              <a:buNone/>
            </a:pPr>
            <a:endParaRPr lang="sk-SK" sz="2800" b="1" dirty="0" smtClean="0"/>
          </a:p>
          <a:p>
            <a:pPr>
              <a:lnSpc>
                <a:spcPct val="80000"/>
              </a:lnSpc>
              <a:buNone/>
            </a:pPr>
            <a:r>
              <a:rPr lang="sk-SK" sz="2800" b="1" dirty="0" smtClean="0">
                <a:solidFill>
                  <a:srgbClr val="C00000"/>
                </a:solidFill>
              </a:rPr>
              <a:t>                                </a:t>
            </a:r>
            <a:endParaRPr lang="sk-SK" sz="28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sk-SK" sz="2800" b="1" dirty="0" smtClean="0">
                <a:solidFill>
                  <a:srgbClr val="002060"/>
                </a:solidFill>
              </a:rPr>
              <a:t>                                   PREJAVY  ŽIVOTA:</a:t>
            </a:r>
            <a:endParaRPr lang="sk-SK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sk-SK" b="1" dirty="0" smtClean="0"/>
          </a:p>
          <a:p>
            <a:pPr>
              <a:lnSpc>
                <a:spcPct val="80000"/>
              </a:lnSpc>
              <a:buNone/>
            </a:pPr>
            <a:r>
              <a:rPr lang="sk-SK" b="1" dirty="0" smtClean="0">
                <a:solidFill>
                  <a:srgbClr val="C00000"/>
                </a:solidFill>
              </a:rPr>
              <a:t>DÝCHANIE                    PRÍJEM  POTRAVY        RAST              POHYB               ROZMNOŽOVANIE</a:t>
            </a:r>
            <a:endParaRPr lang="sk-SK" dirty="0" smtClean="0">
              <a:solidFill>
                <a:srgbClr val="C00000"/>
              </a:solidFill>
            </a:endParaRPr>
          </a:p>
        </p:txBody>
      </p:sp>
      <p:pic>
        <p:nvPicPr>
          <p:cNvPr id="11" name="Picture 2" descr="http://www.amazing-animations.com/animations/lungs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73216"/>
            <a:ext cx="1371600" cy="1190625"/>
          </a:xfrm>
          <a:prstGeom prst="rect">
            <a:avLst/>
          </a:prstGeom>
          <a:noFill/>
        </p:spPr>
      </p:pic>
      <p:pic>
        <p:nvPicPr>
          <p:cNvPr id="5" name="Obrázok 12" descr="varen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201517"/>
            <a:ext cx="1728192" cy="1656483"/>
          </a:xfrm>
          <a:prstGeom prst="rect">
            <a:avLst/>
          </a:prstGeom>
        </p:spPr>
      </p:pic>
      <p:pic>
        <p:nvPicPr>
          <p:cNvPr id="8" name="Obrázok 6" descr="dievca na svihad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070215"/>
            <a:ext cx="1152128" cy="1787785"/>
          </a:xfrm>
          <a:prstGeom prst="rect">
            <a:avLst/>
          </a:prstGeom>
        </p:spPr>
      </p:pic>
      <p:pic>
        <p:nvPicPr>
          <p:cNvPr id="7" name="Obrázok 29" descr="hríb dubový-biele poz.-V - kópia (2)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36" y="3933056"/>
            <a:ext cx="864096" cy="538733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12" name="Picture 7" descr="mrkva-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508037">
            <a:off x="1131237" y="3692220"/>
            <a:ext cx="1040674" cy="381436"/>
          </a:xfrm>
          <a:prstGeom prst="rect">
            <a:avLst/>
          </a:prstGeom>
          <a:noFill/>
        </p:spPr>
      </p:pic>
      <p:pic>
        <p:nvPicPr>
          <p:cNvPr id="14" name="Picture 11" descr="C:\Users\lenovo_ntb\AppData\Local\Microsoft\Windows\Temporary Internet Files\Content.IE5\6NME70ZO\MC90008404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419872" y="2636912"/>
            <a:ext cx="648072" cy="13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372812">
            <a:off x="2836014" y="2320260"/>
            <a:ext cx="720675" cy="99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212976"/>
            <a:ext cx="945472" cy="5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212976"/>
            <a:ext cx="915200" cy="73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492896"/>
            <a:ext cx="1008112" cy="7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ok 3" descr="fialky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2780928"/>
            <a:ext cx="8477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Marta\Desktop\zive a nezive\Nová složka\imagesCAO0U6NJ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2936"/>
            <a:ext cx="683568" cy="1499010"/>
          </a:xfrm>
          <a:prstGeom prst="rect">
            <a:avLst/>
          </a:prstGeom>
          <a:noFill/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140968"/>
            <a:ext cx="810124" cy="14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2708920"/>
            <a:ext cx="666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356992"/>
            <a:ext cx="797362" cy="13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420888"/>
            <a:ext cx="556456" cy="11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ázok 16" descr="348EC8A2"/>
          <p:cNvPicPr/>
          <p:nvPr/>
        </p:nvPicPr>
        <p:blipFill>
          <a:blip r:embed="rId18" cstate="print">
            <a:clrChange>
              <a:clrFrom>
                <a:srgbClr val="F8F1EB"/>
              </a:clrFrom>
              <a:clrTo>
                <a:srgbClr val="F8F1EB">
                  <a:alpha val="0"/>
                </a:srgbClr>
              </a:clrTo>
            </a:clrChange>
          </a:blip>
          <a:srcRect l="10510" t="29232" r="59890" b="55567"/>
          <a:stretch>
            <a:fillRect/>
          </a:stretch>
        </p:blipFill>
        <p:spPr bwMode="auto">
          <a:xfrm rot="10800000">
            <a:off x="3851920" y="5445224"/>
            <a:ext cx="1512168" cy="107271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Obrázok 18" descr="348EC8A2"/>
          <p:cNvPicPr/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1" t="3507" r="61299" b="81291"/>
          <a:stretch>
            <a:fillRect/>
          </a:stretch>
        </p:blipFill>
        <p:spPr bwMode="auto">
          <a:xfrm rot="10800000">
            <a:off x="7236296" y="5301208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http://www.beruska8.cz/brouci/chrousti2/7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6523513">
            <a:off x="6300372" y="6141647"/>
            <a:ext cx="650069" cy="61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                                         </a:t>
            </a:r>
            <a:r>
              <a:rPr lang="sk-SK" b="1" dirty="0" smtClean="0">
                <a:solidFill>
                  <a:srgbClr val="002060"/>
                </a:solidFill>
              </a:rPr>
              <a:t>SPOLOČNÉ  ZNAKY  RASTLÍN  A  ŽIVOČÍCHOV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    ŽIVOT  RASTLÍNY:                                                                  ŽIVOT  ŽIVOČÍCHA: 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ok 3" descr="348EC8A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98" t="57295" b="25802"/>
          <a:stretch>
            <a:fillRect/>
          </a:stretch>
        </p:blipFill>
        <p:spPr bwMode="auto">
          <a:xfrm rot="10800000">
            <a:off x="323528" y="1628800"/>
            <a:ext cx="2367832" cy="12104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348EC8A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98" t="72898" r="9730" b="14100"/>
          <a:stretch>
            <a:fillRect/>
          </a:stretch>
        </p:blipFill>
        <p:spPr bwMode="auto">
          <a:xfrm rot="10800000">
            <a:off x="539552" y="785794"/>
            <a:ext cx="18893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348EC8A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819" t="42993" r="6704" b="42705"/>
          <a:stretch>
            <a:fillRect/>
          </a:stretch>
        </p:blipFill>
        <p:spPr bwMode="auto">
          <a:xfrm rot="10800000">
            <a:off x="683568" y="2924944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348EC8A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98" t="32591" r="6704" b="55111"/>
          <a:stretch>
            <a:fillRect/>
          </a:stretch>
        </p:blipFill>
        <p:spPr bwMode="auto">
          <a:xfrm rot="10800000">
            <a:off x="539552" y="3861048"/>
            <a:ext cx="1872208" cy="107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348EC8A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98" t="19590" b="66108"/>
          <a:stretch>
            <a:fillRect/>
          </a:stretch>
        </p:blipFill>
        <p:spPr bwMode="auto">
          <a:xfrm rot="10800000">
            <a:off x="0" y="5013176"/>
            <a:ext cx="2333632" cy="7858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348EC8A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98" t="2687" b="80410"/>
          <a:stretch>
            <a:fillRect/>
          </a:stretch>
        </p:blipFill>
        <p:spPr bwMode="auto">
          <a:xfrm rot="10800000">
            <a:off x="0" y="5929306"/>
            <a:ext cx="2333632" cy="92869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348EC8A2"/>
          <p:cNvPicPr/>
          <p:nvPr/>
        </p:nvPicPr>
        <p:blipFill>
          <a:blip r:embed="rId2" cstate="print">
            <a:clrChange>
              <a:clrFrom>
                <a:srgbClr val="EBE1E0"/>
              </a:clrFrom>
              <a:clrTo>
                <a:srgbClr val="EBE1E0">
                  <a:alpha val="0"/>
                </a:srgbClr>
              </a:clrTo>
            </a:clrChange>
          </a:blip>
          <a:srcRect l="14738" t="72495" r="65528" b="14642"/>
          <a:stretch>
            <a:fillRect/>
          </a:stretch>
        </p:blipFill>
        <p:spPr bwMode="auto">
          <a:xfrm rot="10800000">
            <a:off x="6300192" y="836712"/>
            <a:ext cx="1000132" cy="7858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348EC8A2"/>
          <p:cNvPicPr/>
          <p:nvPr/>
        </p:nvPicPr>
        <p:blipFill>
          <a:blip r:embed="rId2" cstate="print">
            <a:clrChange>
              <a:clrFrom>
                <a:srgbClr val="E8DDD9"/>
              </a:clrFrom>
              <a:clrTo>
                <a:srgbClr val="E8DDD9">
                  <a:alpha val="0"/>
                </a:srgbClr>
              </a:clrTo>
            </a:clrChange>
          </a:blip>
          <a:srcRect l="14738" t="57295" r="62709" b="26335"/>
          <a:stretch>
            <a:fillRect/>
          </a:stretch>
        </p:blipFill>
        <p:spPr bwMode="auto">
          <a:xfrm rot="10800000">
            <a:off x="6156176" y="1628800"/>
            <a:ext cx="1143008" cy="100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348EC8A2"/>
          <p:cNvPicPr/>
          <p:nvPr/>
        </p:nvPicPr>
        <p:blipFill>
          <a:blip r:embed="rId2" cstate="print">
            <a:clrChange>
              <a:clrFrom>
                <a:srgbClr val="EFE7E5"/>
              </a:clrFrom>
              <a:clrTo>
                <a:srgbClr val="EFE7E5">
                  <a:alpha val="0"/>
                </a:srgbClr>
              </a:clrTo>
            </a:clrChange>
          </a:blip>
          <a:srcRect l="10510" t="43263" r="61299" b="42705"/>
          <a:stretch>
            <a:fillRect/>
          </a:stretch>
        </p:blipFill>
        <p:spPr bwMode="auto">
          <a:xfrm rot="10800000">
            <a:off x="6156176" y="2852936"/>
            <a:ext cx="1428760" cy="8572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ok 16" descr="348EC8A2"/>
          <p:cNvPicPr/>
          <p:nvPr/>
        </p:nvPicPr>
        <p:blipFill>
          <a:blip r:embed="rId2" cstate="print">
            <a:clrChange>
              <a:clrFrom>
                <a:srgbClr val="F8F1EB"/>
              </a:clrFrom>
              <a:clrTo>
                <a:srgbClr val="F8F1EB">
                  <a:alpha val="0"/>
                </a:srgbClr>
              </a:clrTo>
            </a:clrChange>
          </a:blip>
          <a:srcRect l="10510" t="29232" r="59890" b="55567"/>
          <a:stretch>
            <a:fillRect/>
          </a:stretch>
        </p:blipFill>
        <p:spPr bwMode="auto">
          <a:xfrm rot="10800000">
            <a:off x="6012160" y="3717032"/>
            <a:ext cx="1500198" cy="92869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ok 17" descr="348EC8A2"/>
          <p:cNvPicPr/>
          <p:nvPr/>
        </p:nvPicPr>
        <p:blipFill>
          <a:blip r:embed="rId2" cstate="print">
            <a:clrChange>
              <a:clrFrom>
                <a:srgbClr val="FFF9F9"/>
              </a:clrFrom>
              <a:clrTo>
                <a:srgbClr val="FFF9F9">
                  <a:alpha val="0"/>
                </a:srgbClr>
              </a:clrTo>
            </a:clrChange>
          </a:blip>
          <a:srcRect l="6281" t="18709" r="61299" b="70768"/>
          <a:stretch>
            <a:fillRect/>
          </a:stretch>
        </p:blipFill>
        <p:spPr bwMode="auto">
          <a:xfrm rot="10800000">
            <a:off x="6156176" y="4869160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ok 18" descr="348EC8A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1" t="3507" r="61299" b="81291"/>
          <a:stretch>
            <a:fillRect/>
          </a:stretch>
        </p:blipFill>
        <p:spPr bwMode="auto">
          <a:xfrm rot="10800000">
            <a:off x="6228184" y="5661248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bdélník 19"/>
          <p:cNvSpPr/>
          <p:nvPr/>
        </p:nvSpPr>
        <p:spPr>
          <a:xfrm>
            <a:off x="3347864" y="1052736"/>
            <a:ext cx="1462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DÝCHAJÚ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3347865" y="1772816"/>
            <a:ext cx="1446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PRIJÍMAJÚ POTRAVU</a:t>
            </a:r>
            <a:endParaRPr lang="cs-CZ" dirty="0"/>
          </a:p>
        </p:txBody>
      </p:sp>
      <p:pic>
        <p:nvPicPr>
          <p:cNvPr id="1026" name="Picture 2" descr="C:\Users\Marta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492896"/>
            <a:ext cx="1409497" cy="1055762"/>
          </a:xfrm>
          <a:prstGeom prst="ellipse">
            <a:avLst/>
          </a:prstGeom>
          <a:noFill/>
        </p:spPr>
      </p:pic>
      <p:sp>
        <p:nvSpPr>
          <p:cNvPr id="22" name="Obdélník 21"/>
          <p:cNvSpPr/>
          <p:nvPr/>
        </p:nvSpPr>
        <p:spPr>
          <a:xfrm>
            <a:off x="3275856" y="2708920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/>
          </a:p>
          <a:p>
            <a:r>
              <a:rPr lang="sk-SK" b="1" dirty="0" smtClean="0"/>
              <a:t> POHYBUJÚ  SA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3275856" y="3244335"/>
            <a:ext cx="146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b="1" dirty="0" smtClean="0"/>
              <a:t> RASTÚ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3347864" y="3244334"/>
            <a:ext cx="14964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b="1" dirty="0" smtClean="0"/>
              <a:t>VYVÍJAJÚ SA 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3275856" y="3244334"/>
            <a:ext cx="20882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b="1" dirty="0" smtClean="0"/>
              <a:t> ROZMNOŽUJÚ SA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3573016"/>
            <a:ext cx="6390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sk-SK" sz="16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sk-SK" sz="1600" i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SÚČASŤOU PRÍRODY JE    </a:t>
            </a:r>
            <a:r>
              <a:rPr lang="sk-SK" b="1" dirty="0" smtClean="0">
                <a:solidFill>
                  <a:srgbClr val="C00000"/>
                </a:solidFill>
              </a:rPr>
              <a:t>AJ  </a:t>
            </a:r>
            <a:r>
              <a:rPr lang="cs-CZ" b="1" dirty="0" smtClean="0">
                <a:solidFill>
                  <a:srgbClr val="C00000"/>
                </a:solidFill>
              </a:rPr>
              <a:t>SLNKO, VZDUCH, VODA,</a:t>
            </a:r>
            <a:r>
              <a:rPr lang="sk-SK" b="1" dirty="0" smtClean="0">
                <a:solidFill>
                  <a:srgbClr val="C00000"/>
                </a:solidFill>
              </a:rPr>
              <a:t> KAMENE, </a:t>
            </a:r>
            <a:r>
              <a:rPr lang="cs-CZ" b="1" dirty="0" smtClean="0">
                <a:solidFill>
                  <a:srgbClr val="C00000"/>
                </a:solidFill>
              </a:rPr>
              <a:t> PÔDA,  </a:t>
            </a:r>
            <a:r>
              <a:rPr lang="sk-SK" b="1" dirty="0" smtClean="0">
                <a:solidFill>
                  <a:srgbClr val="C00000"/>
                </a:solidFill>
              </a:rPr>
              <a:t>PIESOK.</a:t>
            </a:r>
          </a:p>
          <a:p>
            <a:pPr algn="ctr"/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smtClean="0"/>
              <a:t>NEDÝCHAJÚ, NEPRIJÍMAJÚ  POTRAVU, NERASTÚ, NEVYVÍJAJÚ SA, ANI  SA NEROZMNOŽUJÚ.  NEŽIJÚ, PRETO PATRIA DO </a:t>
            </a:r>
            <a:r>
              <a:rPr lang="sk-SK" b="1" dirty="0" smtClean="0">
                <a:solidFill>
                  <a:srgbClr val="FF0000"/>
                </a:solidFill>
              </a:rPr>
              <a:t>NEŽIVEJ PRÍRODY</a:t>
            </a:r>
            <a:r>
              <a:rPr lang="sk-SK" b="1" dirty="0" smtClean="0"/>
              <a:t>.  AJ NEŽIVÁ PRÍRODA </a:t>
            </a:r>
            <a:r>
              <a:rPr lang="cs-CZ" b="1" dirty="0" smtClean="0"/>
              <a:t>MÔŽE MENIŤ SVOJ TVAR</a:t>
            </a:r>
            <a:r>
              <a:rPr lang="sk-SK" b="1" dirty="0" smtClean="0"/>
              <a:t>. NIEKEDY  JE  TEPLO, INOKEDY SNEŽÍ, FÚKA SILNÝ  VIETOR. VŠETKY  TIETO  PRIRODZENÉ  VPLYVY  SPÔSOBUJÚ,  ŽE    V  SKALÁCH SA VYTVÁRAJÚ PUKLINY, ODLAMUJÚ SA Z NICH BALVANY, KTORÉ  SA PRI PÁDE ROZBÍJAJÚ NA MENŠIE KÚSKY.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sk-SK" b="1" dirty="0" smtClean="0"/>
              <a:t>VODA SA MENÍ NA SNEH A ĽAD. VZDUCH MENÍ SVOJU TEPLOTU.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sk-SK" b="1" dirty="0" smtClean="0"/>
          </a:p>
        </p:txBody>
      </p:sp>
      <p:sp>
        <p:nvSpPr>
          <p:cNvPr id="5" name="Obdélník 4"/>
          <p:cNvSpPr/>
          <p:nvPr/>
        </p:nvSpPr>
        <p:spPr>
          <a:xfrm>
            <a:off x="0" y="980728"/>
            <a:ext cx="9144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b="1" dirty="0" smtClean="0">
                <a:solidFill>
                  <a:srgbClr val="C00000"/>
                </a:solidFill>
              </a:rPr>
              <a:t>   VZDUCH                     </a:t>
            </a:r>
            <a:r>
              <a:rPr lang="sk-SK" b="1" dirty="0" smtClean="0">
                <a:solidFill>
                  <a:srgbClr val="C00000"/>
                </a:solidFill>
              </a:rPr>
              <a:t>VODA                     KAMENE                         PÔDA                         PIESOK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924944"/>
            <a:ext cx="1693562" cy="14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180px-Soil_profi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1F2"/>
              </a:clrFrom>
              <a:clrTo>
                <a:srgbClr val="F5F1F2">
                  <a:alpha val="0"/>
                </a:srgbClr>
              </a:clrTo>
            </a:clrChange>
          </a:blip>
          <a:srcRect l="24240"/>
          <a:stretch>
            <a:fillRect/>
          </a:stretch>
        </p:blipFill>
        <p:spPr bwMode="auto">
          <a:xfrm>
            <a:off x="5868144" y="2852936"/>
            <a:ext cx="858968" cy="147689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79512" y="2708921"/>
            <a:ext cx="8964488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sk-SK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V  PRÍRODE JE VŠETKO MÚDRO ZARIADENÉ. </a:t>
            </a:r>
          </a:p>
          <a:p>
            <a:pPr algn="ctr"/>
            <a:r>
              <a:rPr lang="sk-SK" b="1" dirty="0" smtClean="0"/>
              <a:t>ABY ŽIVOČÍCHY,  RASTLINY I  ĽUDIA  MOHLI ŽIŤ, POTREBUJÚ SLNKO, ČISTÝ VZDUCH, </a:t>
            </a:r>
          </a:p>
          <a:p>
            <a:pPr algn="ctr"/>
            <a:r>
              <a:rPr lang="sk-SK" b="1" dirty="0" smtClean="0"/>
              <a:t>VODU AJ PÔDU. </a:t>
            </a:r>
          </a:p>
          <a:p>
            <a:pPr algn="ctr"/>
            <a:endParaRPr lang="sk-SK" b="1" dirty="0" smtClean="0"/>
          </a:p>
          <a:p>
            <a:pPr algn="ctr"/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/>
              <a:t>PREČO POTREBUJEME SLNEČNÉ SVETLO A TEPLO  SME  SI  UŽ  POVEDALI.</a:t>
            </a:r>
          </a:p>
          <a:p>
            <a:pPr algn="ctr"/>
            <a:r>
              <a:rPr lang="sk-SK" b="1" dirty="0" smtClean="0"/>
              <a:t> </a:t>
            </a:r>
            <a:r>
              <a:rPr lang="sk-SK" b="1" dirty="0" smtClean="0">
                <a:solidFill>
                  <a:srgbClr val="C00000"/>
                </a:solidFill>
              </a:rPr>
              <a:t>„EXISTOVAL  BY BEZ  SLNKA    ŽIVOT  NA  ZEMI?“</a:t>
            </a:r>
          </a:p>
        </p:txBody>
      </p:sp>
      <p:pic>
        <p:nvPicPr>
          <p:cNvPr id="14" name="Picture 2" descr="BRD3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636912"/>
            <a:ext cx="1512168" cy="148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6" descr="images (9)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7904" y="2996952"/>
            <a:ext cx="1461120" cy="1080120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17" name="Obrázok 17" descr="images (13)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20272" y="3068960"/>
            <a:ext cx="1907704" cy="1152128"/>
          </a:xfrm>
          <a:prstGeom prst="rect">
            <a:avLst/>
          </a:prstGeom>
          <a:effectLst>
            <a:outerShdw blurRad="50800" dist="76200" dir="8400000" algn="ctr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2351</Words>
  <Application>Microsoft Office PowerPoint</Application>
  <PresentationFormat>Předvádění na obrazovce (4:3)</PresentationFormat>
  <Paragraphs>504</Paragraphs>
  <Slides>22</Slides>
  <Notes>4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HP-Skola</dc:creator>
  <cp:lastModifiedBy>Marta</cp:lastModifiedBy>
  <cp:revision>416</cp:revision>
  <dcterms:created xsi:type="dcterms:W3CDTF">2012-11-17T17:33:40Z</dcterms:created>
  <dcterms:modified xsi:type="dcterms:W3CDTF">2014-03-09T06:15:41Z</dcterms:modified>
</cp:coreProperties>
</file>